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4"/>
  </p:sldMasterIdLst>
  <p:notesMasterIdLst>
    <p:notesMasterId r:id="rId27"/>
  </p:notesMasterIdLst>
  <p:sldIdLst>
    <p:sldId id="540" r:id="rId5"/>
    <p:sldId id="471" r:id="rId6"/>
    <p:sldId id="661" r:id="rId7"/>
    <p:sldId id="626" r:id="rId8"/>
    <p:sldId id="473" r:id="rId9"/>
    <p:sldId id="475" r:id="rId10"/>
    <p:sldId id="476" r:id="rId11"/>
    <p:sldId id="480" r:id="rId12"/>
    <p:sldId id="479" r:id="rId13"/>
    <p:sldId id="481" r:id="rId14"/>
    <p:sldId id="623" r:id="rId15"/>
    <p:sldId id="624" r:id="rId16"/>
    <p:sldId id="651" r:id="rId17"/>
    <p:sldId id="659" r:id="rId18"/>
    <p:sldId id="652" r:id="rId19"/>
    <p:sldId id="654" r:id="rId20"/>
    <p:sldId id="655" r:id="rId21"/>
    <p:sldId id="656" r:id="rId22"/>
    <p:sldId id="657" r:id="rId23"/>
    <p:sldId id="658" r:id="rId24"/>
    <p:sldId id="474" r:id="rId25"/>
    <p:sldId id="258" r:id="rId26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ssan Haddouch" initials="HH" lastIdx="1" clrIdx="0">
    <p:extLst>
      <p:ext uri="{19B8F6BF-5375-455C-9EA6-DF929625EA0E}">
        <p15:presenceInfo xmlns:p15="http://schemas.microsoft.com/office/powerpoint/2012/main" userId="S::hhaddouch@wmo.int::38bca422-f6bf-43f4-8b2e-93319d8cf316" providerId="AD"/>
      </p:ext>
    </p:extLst>
  </p:cmAuthor>
  <p:cmAuthor id="2" name="David Inglis Berry" initials="DB" lastIdx="2" clrIdx="1">
    <p:extLst>
      <p:ext uri="{19B8F6BF-5375-455C-9EA6-DF929625EA0E}">
        <p15:presenceInfo xmlns:p15="http://schemas.microsoft.com/office/powerpoint/2012/main" userId="S::dberry@wmo.int::a01c5bf7-82dd-4db0-bb8e-9577d07715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6ABF"/>
    <a:srgbClr val="1849D4"/>
    <a:srgbClr val="003777"/>
    <a:srgbClr val="373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2C06C7-B7E4-7767-C6C5-89DF7D9630D9}" v="6" dt="2023-02-15T13:48:34.848"/>
    <p1510:client id="{D800AA6A-7F5A-4AD9-B928-FF328BC9B7C1}" v="5" vWet="9" dt="2023-02-15T13:48:27.9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1"/>
  </p:normalViewPr>
  <p:slideViewPr>
    <p:cSldViewPr snapToGrid="0">
      <p:cViewPr varScale="1">
        <p:scale>
          <a:sx n="108" d="100"/>
          <a:sy n="108" d="100"/>
        </p:scale>
        <p:origin x="73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DC6894-50DF-5D46-9417-6B443764E6BF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7D80FA17-EDE2-7F41-8154-0C7526A6341A}">
      <dgm:prSet phldrT="[Text]" custT="1"/>
      <dgm:spPr/>
      <dgm:t>
        <a:bodyPr/>
        <a:lstStyle/>
        <a:p>
          <a:r>
            <a:rPr lang="en-GB" sz="1600" b="1" i="0" baseline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rPr>
            <a:t>Principles</a:t>
          </a:r>
        </a:p>
      </dgm:t>
    </dgm:pt>
    <dgm:pt modelId="{F1DDDF4B-F897-5A46-BAF9-8251BD499111}" type="parTrans" cxnId="{64887EEB-3A46-EF4E-A025-DFF0EC4FEB72}">
      <dgm:prSet/>
      <dgm:spPr/>
      <dgm:t>
        <a:bodyPr/>
        <a:lstStyle/>
        <a:p>
          <a:endParaRPr lang="en-GB"/>
        </a:p>
      </dgm:t>
    </dgm:pt>
    <dgm:pt modelId="{DDAB6703-226B-B646-A75B-5EC53234D589}" type="sibTrans" cxnId="{64887EEB-3A46-EF4E-A025-DFF0EC4FEB72}">
      <dgm:prSet/>
      <dgm:spPr/>
      <dgm:t>
        <a:bodyPr/>
        <a:lstStyle/>
        <a:p>
          <a:endParaRPr lang="en-GB"/>
        </a:p>
      </dgm:t>
    </dgm:pt>
    <dgm:pt modelId="{490AF750-E89E-E94E-8E0C-FBE4151DB678}">
      <dgm:prSet phldrT="[Text]" custT="1"/>
      <dgm:spPr/>
      <dgm:t>
        <a:bodyPr/>
        <a:lstStyle/>
        <a:p>
          <a:r>
            <a:rPr lang="en-GB" sz="1600" b="1" i="0" baseline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rPr>
            <a:t>Demonstration projects</a:t>
          </a:r>
        </a:p>
      </dgm:t>
    </dgm:pt>
    <dgm:pt modelId="{647219C4-EFF1-A940-8F3F-E6B57F7DD3B0}" type="parTrans" cxnId="{96A08EBA-F0EF-3A4C-8A34-5FC900519B6D}">
      <dgm:prSet/>
      <dgm:spPr/>
      <dgm:t>
        <a:bodyPr/>
        <a:lstStyle/>
        <a:p>
          <a:endParaRPr lang="en-GB"/>
        </a:p>
      </dgm:t>
    </dgm:pt>
    <dgm:pt modelId="{A93393CE-EB4B-F642-8DD8-62F1BFDCE1F9}" type="sibTrans" cxnId="{96A08EBA-F0EF-3A4C-8A34-5FC900519B6D}">
      <dgm:prSet/>
      <dgm:spPr/>
      <dgm:t>
        <a:bodyPr/>
        <a:lstStyle/>
        <a:p>
          <a:endParaRPr lang="en-GB"/>
        </a:p>
      </dgm:t>
    </dgm:pt>
    <dgm:pt modelId="{54A7B1E5-E1EA-8540-A9AD-6F6079CDEC6D}">
      <dgm:prSet phldrT="[Text]" custT="1"/>
      <dgm:spPr/>
      <dgm:t>
        <a:bodyPr/>
        <a:lstStyle/>
        <a:p>
          <a:r>
            <a:rPr lang="en-GB" sz="1600" b="1" i="0" baseline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rPr>
            <a:t>WIS2 in a box</a:t>
          </a:r>
        </a:p>
      </dgm:t>
    </dgm:pt>
    <dgm:pt modelId="{878378F2-A65A-F148-B919-3334132DDEEC}" type="parTrans" cxnId="{BC94D60F-BD1F-8440-AC58-B1ADE586624C}">
      <dgm:prSet/>
      <dgm:spPr/>
      <dgm:t>
        <a:bodyPr/>
        <a:lstStyle/>
        <a:p>
          <a:endParaRPr lang="en-GB"/>
        </a:p>
      </dgm:t>
    </dgm:pt>
    <dgm:pt modelId="{E112EAC7-2DB0-1041-8385-8402A677CFA4}" type="sibTrans" cxnId="{BC94D60F-BD1F-8440-AC58-B1ADE586624C}">
      <dgm:prSet/>
      <dgm:spPr/>
      <dgm:t>
        <a:bodyPr/>
        <a:lstStyle/>
        <a:p>
          <a:endParaRPr lang="en-GB"/>
        </a:p>
      </dgm:t>
    </dgm:pt>
    <dgm:pt modelId="{DF6A188B-54F9-A044-B553-F7C805A49775}">
      <dgm:prSet phldrT="[Text]" custT="1"/>
      <dgm:spPr/>
      <dgm:t>
        <a:bodyPr/>
        <a:lstStyle/>
        <a:p>
          <a:r>
            <a:rPr lang="en-GB" sz="1600" b="1" i="0" baseline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rPr>
            <a:t>Architecture</a:t>
          </a:r>
        </a:p>
      </dgm:t>
    </dgm:pt>
    <dgm:pt modelId="{48CC391B-9760-5A4A-A44F-E248BFDF182D}" type="parTrans" cxnId="{E12CF837-FBA0-3A4E-B4C7-5BC09DCA9B6E}">
      <dgm:prSet/>
      <dgm:spPr/>
      <dgm:t>
        <a:bodyPr/>
        <a:lstStyle/>
        <a:p>
          <a:endParaRPr lang="en-GB"/>
        </a:p>
      </dgm:t>
    </dgm:pt>
    <dgm:pt modelId="{577C14DF-1E9E-1945-9073-4D0370F673C6}" type="sibTrans" cxnId="{E12CF837-FBA0-3A4E-B4C7-5BC09DCA9B6E}">
      <dgm:prSet/>
      <dgm:spPr/>
      <dgm:t>
        <a:bodyPr/>
        <a:lstStyle/>
        <a:p>
          <a:endParaRPr lang="en-GB"/>
        </a:p>
      </dgm:t>
    </dgm:pt>
    <dgm:pt modelId="{43E2D775-5ED2-5144-BCF7-D7EB330776B9}">
      <dgm:prSet phldrT="[Text]" custT="1"/>
      <dgm:spPr/>
      <dgm:t>
        <a:bodyPr/>
        <a:lstStyle/>
        <a:p>
          <a:r>
            <a:rPr lang="en-GB" sz="1600" b="1" i="0" baseline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rPr>
            <a:t>Implementation</a:t>
          </a:r>
        </a:p>
      </dgm:t>
    </dgm:pt>
    <dgm:pt modelId="{B7375A64-9476-B040-931F-6FD415942057}" type="parTrans" cxnId="{D35D87D0-BB7D-C547-B55D-613DBC3311E3}">
      <dgm:prSet/>
      <dgm:spPr/>
      <dgm:t>
        <a:bodyPr/>
        <a:lstStyle/>
        <a:p>
          <a:endParaRPr lang="en-GB"/>
        </a:p>
      </dgm:t>
    </dgm:pt>
    <dgm:pt modelId="{0ACB162B-C07F-D942-859E-ED384935442F}" type="sibTrans" cxnId="{D35D87D0-BB7D-C547-B55D-613DBC3311E3}">
      <dgm:prSet/>
      <dgm:spPr/>
      <dgm:t>
        <a:bodyPr/>
        <a:lstStyle/>
        <a:p>
          <a:endParaRPr lang="en-GB"/>
        </a:p>
      </dgm:t>
    </dgm:pt>
    <dgm:pt modelId="{970F2371-7E9B-3448-B2B7-4066092835FE}" type="pres">
      <dgm:prSet presAssocID="{BBDC6894-50DF-5D46-9417-6B443764E6BF}" presName="arrowDiagram" presStyleCnt="0">
        <dgm:presLayoutVars>
          <dgm:chMax val="5"/>
          <dgm:dir/>
          <dgm:resizeHandles val="exact"/>
        </dgm:presLayoutVars>
      </dgm:prSet>
      <dgm:spPr/>
    </dgm:pt>
    <dgm:pt modelId="{A507F2E5-EBCA-E145-8420-9CE5CB68FA93}" type="pres">
      <dgm:prSet presAssocID="{BBDC6894-50DF-5D46-9417-6B443764E6BF}" presName="arrow" presStyleLbl="bgShp" presStyleIdx="0" presStyleCnt="1"/>
      <dgm:spPr/>
    </dgm:pt>
    <dgm:pt modelId="{20FD8C60-25CA-4045-9DDB-40DF5CAB69E9}" type="pres">
      <dgm:prSet presAssocID="{BBDC6894-50DF-5D46-9417-6B443764E6BF}" presName="arrowDiagram5" presStyleCnt="0"/>
      <dgm:spPr/>
    </dgm:pt>
    <dgm:pt modelId="{ED7DFEE9-D3C0-8B43-8C97-D9F5E1833109}" type="pres">
      <dgm:prSet presAssocID="{7D80FA17-EDE2-7F41-8154-0C7526A6341A}" presName="bullet5a" presStyleLbl="node1" presStyleIdx="0" presStyleCnt="5"/>
      <dgm:spPr/>
    </dgm:pt>
    <dgm:pt modelId="{B7A77505-ABBC-DC4D-8BDB-5AE3134FDD4F}" type="pres">
      <dgm:prSet presAssocID="{7D80FA17-EDE2-7F41-8154-0C7526A6341A}" presName="textBox5a" presStyleLbl="revTx" presStyleIdx="0" presStyleCnt="5" custScaleX="131426" custLinFactNeighborX="17849" custLinFactNeighborY="330">
        <dgm:presLayoutVars>
          <dgm:bulletEnabled val="1"/>
        </dgm:presLayoutVars>
      </dgm:prSet>
      <dgm:spPr/>
    </dgm:pt>
    <dgm:pt modelId="{26F9BD35-4AD7-6745-B09E-A9F52152B61F}" type="pres">
      <dgm:prSet presAssocID="{490AF750-E89E-E94E-8E0C-FBE4151DB678}" presName="bullet5b" presStyleLbl="node1" presStyleIdx="1" presStyleCnt="5"/>
      <dgm:spPr/>
    </dgm:pt>
    <dgm:pt modelId="{CE9B83EA-BE66-8246-9DF2-C4E905AB8FE5}" type="pres">
      <dgm:prSet presAssocID="{490AF750-E89E-E94E-8E0C-FBE4151DB678}" presName="textBox5b" presStyleLbl="revTx" presStyleIdx="1" presStyleCnt="5" custScaleX="153657" custLinFactNeighborX="30989" custLinFactNeighborY="-1650">
        <dgm:presLayoutVars>
          <dgm:bulletEnabled val="1"/>
        </dgm:presLayoutVars>
      </dgm:prSet>
      <dgm:spPr/>
    </dgm:pt>
    <dgm:pt modelId="{E82DB9A1-A8C7-C54F-A03F-EA9803EDABAC}" type="pres">
      <dgm:prSet presAssocID="{54A7B1E5-E1EA-8540-A9AD-6F6079CDEC6D}" presName="bullet5c" presStyleLbl="node1" presStyleIdx="2" presStyleCnt="5"/>
      <dgm:spPr>
        <a:solidFill>
          <a:schemeClr val="accent2">
            <a:lumMod val="50000"/>
          </a:schemeClr>
        </a:solidFill>
      </dgm:spPr>
    </dgm:pt>
    <dgm:pt modelId="{1E5295C3-D875-9945-8A99-330FF84E5F8F}" type="pres">
      <dgm:prSet presAssocID="{54A7B1E5-E1EA-8540-A9AD-6F6079CDEC6D}" presName="textBox5c" presStyleLbl="revTx" presStyleIdx="2" presStyleCnt="5" custLinFactNeighborX="2919" custLinFactNeighborY="-1230">
        <dgm:presLayoutVars>
          <dgm:bulletEnabled val="1"/>
        </dgm:presLayoutVars>
      </dgm:prSet>
      <dgm:spPr/>
    </dgm:pt>
    <dgm:pt modelId="{19E49F27-C986-C549-8A8C-D7F316D1505F}" type="pres">
      <dgm:prSet presAssocID="{DF6A188B-54F9-A044-B553-F7C805A49775}" presName="bullet5d" presStyleLbl="node1" presStyleIdx="3" presStyleCnt="5"/>
      <dgm:spPr/>
    </dgm:pt>
    <dgm:pt modelId="{92B63633-EAEC-6C44-BDA6-0369835850CD}" type="pres">
      <dgm:prSet presAssocID="{DF6A188B-54F9-A044-B553-F7C805A49775}" presName="textBox5d" presStyleLbl="revTx" presStyleIdx="3" presStyleCnt="5">
        <dgm:presLayoutVars>
          <dgm:bulletEnabled val="1"/>
        </dgm:presLayoutVars>
      </dgm:prSet>
      <dgm:spPr/>
    </dgm:pt>
    <dgm:pt modelId="{B02202AA-6133-074C-AC74-E9C58028B75B}" type="pres">
      <dgm:prSet presAssocID="{43E2D775-5ED2-5144-BCF7-D7EB330776B9}" presName="bullet5e" presStyleLbl="node1" presStyleIdx="4" presStyleCnt="5"/>
      <dgm:spPr/>
    </dgm:pt>
    <dgm:pt modelId="{C75FD53B-B488-9443-A85E-BBF6F09E40AD}" type="pres">
      <dgm:prSet presAssocID="{43E2D775-5ED2-5144-BCF7-D7EB330776B9}" presName="textBox5e" presStyleLbl="revTx" presStyleIdx="4" presStyleCnt="5" custScaleX="158151" custLinFactNeighborX="32439" custLinFactNeighborY="-939">
        <dgm:presLayoutVars>
          <dgm:bulletEnabled val="1"/>
        </dgm:presLayoutVars>
      </dgm:prSet>
      <dgm:spPr/>
    </dgm:pt>
  </dgm:ptLst>
  <dgm:cxnLst>
    <dgm:cxn modelId="{BD759603-FB8B-B14D-865F-C5806BE167DA}" type="presOf" srcId="{54A7B1E5-E1EA-8540-A9AD-6F6079CDEC6D}" destId="{1E5295C3-D875-9945-8A99-330FF84E5F8F}" srcOrd="0" destOrd="0" presId="urn:microsoft.com/office/officeart/2005/8/layout/arrow2"/>
    <dgm:cxn modelId="{E05D740B-FF73-8540-A3ED-98F3EAF1E50B}" type="presOf" srcId="{DF6A188B-54F9-A044-B553-F7C805A49775}" destId="{92B63633-EAEC-6C44-BDA6-0369835850CD}" srcOrd="0" destOrd="0" presId="urn:microsoft.com/office/officeart/2005/8/layout/arrow2"/>
    <dgm:cxn modelId="{BC94D60F-BD1F-8440-AC58-B1ADE586624C}" srcId="{BBDC6894-50DF-5D46-9417-6B443764E6BF}" destId="{54A7B1E5-E1EA-8540-A9AD-6F6079CDEC6D}" srcOrd="2" destOrd="0" parTransId="{878378F2-A65A-F148-B919-3334132DDEEC}" sibTransId="{E112EAC7-2DB0-1041-8385-8402A677CFA4}"/>
    <dgm:cxn modelId="{E12CF837-FBA0-3A4E-B4C7-5BC09DCA9B6E}" srcId="{BBDC6894-50DF-5D46-9417-6B443764E6BF}" destId="{DF6A188B-54F9-A044-B553-F7C805A49775}" srcOrd="3" destOrd="0" parTransId="{48CC391B-9760-5A4A-A44F-E248BFDF182D}" sibTransId="{577C14DF-1E9E-1945-9073-4D0370F673C6}"/>
    <dgm:cxn modelId="{FA3E9867-1C11-C144-9AE9-AE12C6054A65}" type="presOf" srcId="{BBDC6894-50DF-5D46-9417-6B443764E6BF}" destId="{970F2371-7E9B-3448-B2B7-4066092835FE}" srcOrd="0" destOrd="0" presId="urn:microsoft.com/office/officeart/2005/8/layout/arrow2"/>
    <dgm:cxn modelId="{B78F2E7C-16DA-6642-8358-036861D115CF}" type="presOf" srcId="{490AF750-E89E-E94E-8E0C-FBE4151DB678}" destId="{CE9B83EA-BE66-8246-9DF2-C4E905AB8FE5}" srcOrd="0" destOrd="0" presId="urn:microsoft.com/office/officeart/2005/8/layout/arrow2"/>
    <dgm:cxn modelId="{A8C4C7A4-67A7-514D-BA6A-688C33A1E3F8}" type="presOf" srcId="{43E2D775-5ED2-5144-BCF7-D7EB330776B9}" destId="{C75FD53B-B488-9443-A85E-BBF6F09E40AD}" srcOrd="0" destOrd="0" presId="urn:microsoft.com/office/officeart/2005/8/layout/arrow2"/>
    <dgm:cxn modelId="{96A08EBA-F0EF-3A4C-8A34-5FC900519B6D}" srcId="{BBDC6894-50DF-5D46-9417-6B443764E6BF}" destId="{490AF750-E89E-E94E-8E0C-FBE4151DB678}" srcOrd="1" destOrd="0" parTransId="{647219C4-EFF1-A940-8F3F-E6B57F7DD3B0}" sibTransId="{A93393CE-EB4B-F642-8DD8-62F1BFDCE1F9}"/>
    <dgm:cxn modelId="{2CD659C7-0209-5A4D-9467-EF17B8D9989E}" type="presOf" srcId="{7D80FA17-EDE2-7F41-8154-0C7526A6341A}" destId="{B7A77505-ABBC-DC4D-8BDB-5AE3134FDD4F}" srcOrd="0" destOrd="0" presId="urn:microsoft.com/office/officeart/2005/8/layout/arrow2"/>
    <dgm:cxn modelId="{D35D87D0-BB7D-C547-B55D-613DBC3311E3}" srcId="{BBDC6894-50DF-5D46-9417-6B443764E6BF}" destId="{43E2D775-5ED2-5144-BCF7-D7EB330776B9}" srcOrd="4" destOrd="0" parTransId="{B7375A64-9476-B040-931F-6FD415942057}" sibTransId="{0ACB162B-C07F-D942-859E-ED384935442F}"/>
    <dgm:cxn modelId="{64887EEB-3A46-EF4E-A025-DFF0EC4FEB72}" srcId="{BBDC6894-50DF-5D46-9417-6B443764E6BF}" destId="{7D80FA17-EDE2-7F41-8154-0C7526A6341A}" srcOrd="0" destOrd="0" parTransId="{F1DDDF4B-F897-5A46-BAF9-8251BD499111}" sibTransId="{DDAB6703-226B-B646-A75B-5EC53234D589}"/>
    <dgm:cxn modelId="{02A74277-AF96-7747-AC4D-5C798D3FB87F}" type="presParOf" srcId="{970F2371-7E9B-3448-B2B7-4066092835FE}" destId="{A507F2E5-EBCA-E145-8420-9CE5CB68FA93}" srcOrd="0" destOrd="0" presId="urn:microsoft.com/office/officeart/2005/8/layout/arrow2"/>
    <dgm:cxn modelId="{7B0B2C09-64E1-6542-B35B-457E66DE3A5E}" type="presParOf" srcId="{970F2371-7E9B-3448-B2B7-4066092835FE}" destId="{20FD8C60-25CA-4045-9DDB-40DF5CAB69E9}" srcOrd="1" destOrd="0" presId="urn:microsoft.com/office/officeart/2005/8/layout/arrow2"/>
    <dgm:cxn modelId="{DFB79C31-C470-DF42-96FF-53AC9CBBF10F}" type="presParOf" srcId="{20FD8C60-25CA-4045-9DDB-40DF5CAB69E9}" destId="{ED7DFEE9-D3C0-8B43-8C97-D9F5E1833109}" srcOrd="0" destOrd="0" presId="urn:microsoft.com/office/officeart/2005/8/layout/arrow2"/>
    <dgm:cxn modelId="{D659C855-A116-B441-B84C-96C131342CA5}" type="presParOf" srcId="{20FD8C60-25CA-4045-9DDB-40DF5CAB69E9}" destId="{B7A77505-ABBC-DC4D-8BDB-5AE3134FDD4F}" srcOrd="1" destOrd="0" presId="urn:microsoft.com/office/officeart/2005/8/layout/arrow2"/>
    <dgm:cxn modelId="{4B6F5289-DF1C-F04F-B1A3-83F3A2E5FC56}" type="presParOf" srcId="{20FD8C60-25CA-4045-9DDB-40DF5CAB69E9}" destId="{26F9BD35-4AD7-6745-B09E-A9F52152B61F}" srcOrd="2" destOrd="0" presId="urn:microsoft.com/office/officeart/2005/8/layout/arrow2"/>
    <dgm:cxn modelId="{389F3042-98D8-014E-8112-2F1FD958EF07}" type="presParOf" srcId="{20FD8C60-25CA-4045-9DDB-40DF5CAB69E9}" destId="{CE9B83EA-BE66-8246-9DF2-C4E905AB8FE5}" srcOrd="3" destOrd="0" presId="urn:microsoft.com/office/officeart/2005/8/layout/arrow2"/>
    <dgm:cxn modelId="{8173BCD2-0CB7-6246-984D-0ABC7D294B73}" type="presParOf" srcId="{20FD8C60-25CA-4045-9DDB-40DF5CAB69E9}" destId="{E82DB9A1-A8C7-C54F-A03F-EA9803EDABAC}" srcOrd="4" destOrd="0" presId="urn:microsoft.com/office/officeart/2005/8/layout/arrow2"/>
    <dgm:cxn modelId="{615A77D6-AD73-2345-B352-E0CFF66EDE25}" type="presParOf" srcId="{20FD8C60-25CA-4045-9DDB-40DF5CAB69E9}" destId="{1E5295C3-D875-9945-8A99-330FF84E5F8F}" srcOrd="5" destOrd="0" presId="urn:microsoft.com/office/officeart/2005/8/layout/arrow2"/>
    <dgm:cxn modelId="{66749103-1D37-0340-9314-B1DB694E85F3}" type="presParOf" srcId="{20FD8C60-25CA-4045-9DDB-40DF5CAB69E9}" destId="{19E49F27-C986-C549-8A8C-D7F316D1505F}" srcOrd="6" destOrd="0" presId="urn:microsoft.com/office/officeart/2005/8/layout/arrow2"/>
    <dgm:cxn modelId="{12339001-10E2-9E41-A7CA-5743DB538424}" type="presParOf" srcId="{20FD8C60-25CA-4045-9DDB-40DF5CAB69E9}" destId="{92B63633-EAEC-6C44-BDA6-0369835850CD}" srcOrd="7" destOrd="0" presId="urn:microsoft.com/office/officeart/2005/8/layout/arrow2"/>
    <dgm:cxn modelId="{CAEE24A0-B69F-B34F-969D-E60F59172141}" type="presParOf" srcId="{20FD8C60-25CA-4045-9DDB-40DF5CAB69E9}" destId="{B02202AA-6133-074C-AC74-E9C58028B75B}" srcOrd="8" destOrd="0" presId="urn:microsoft.com/office/officeart/2005/8/layout/arrow2"/>
    <dgm:cxn modelId="{591F4010-C1E3-084E-AFD4-276A017E05DE}" type="presParOf" srcId="{20FD8C60-25CA-4045-9DDB-40DF5CAB69E9}" destId="{C75FD53B-B488-9443-A85E-BBF6F09E40AD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6CEB80-7B80-435F-A5AF-6C7A22BF14F9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C054D23-EE95-47D7-BBCD-250CEF043DB7}">
      <dgm:prSet/>
      <dgm:spPr/>
      <dgm:t>
        <a:bodyPr/>
        <a:lstStyle/>
        <a:p>
          <a:pPr>
            <a:lnSpc>
              <a:spcPct val="100000"/>
            </a:lnSpc>
          </a:pPr>
          <a:r>
            <a:rPr lang="en-CH" dirty="0"/>
            <a:t>Plug and play</a:t>
          </a:r>
          <a:endParaRPr lang="en-US" dirty="0"/>
        </a:p>
      </dgm:t>
    </dgm:pt>
    <dgm:pt modelId="{8481EFE2-0FCE-4F56-8F36-B513B66E8292}" type="parTrans" cxnId="{A7048768-DBC8-49F6-87DF-8F5E560CB83D}">
      <dgm:prSet/>
      <dgm:spPr/>
      <dgm:t>
        <a:bodyPr/>
        <a:lstStyle/>
        <a:p>
          <a:endParaRPr lang="en-US"/>
        </a:p>
      </dgm:t>
    </dgm:pt>
    <dgm:pt modelId="{132CBF6A-8F81-4AD5-AE91-853733555418}" type="sibTrans" cxnId="{A7048768-DBC8-49F6-87DF-8F5E560CB83D}">
      <dgm:prSet/>
      <dgm:spPr/>
      <dgm:t>
        <a:bodyPr/>
        <a:lstStyle/>
        <a:p>
          <a:endParaRPr lang="en-US"/>
        </a:p>
      </dgm:t>
    </dgm:pt>
    <dgm:pt modelId="{051D8A66-6255-914A-A64B-17536DD023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exchange</a:t>
          </a:r>
        </a:p>
      </dgm:t>
    </dgm:pt>
    <dgm:pt modelId="{8A0BF316-9402-3743-BE2A-E4A80D2615DB}" type="sibTrans" cxnId="{F7DF2816-FFEB-1341-9E0D-9C46EE72CDCB}">
      <dgm:prSet/>
      <dgm:spPr/>
      <dgm:t>
        <a:bodyPr/>
        <a:lstStyle/>
        <a:p>
          <a:endParaRPr lang="en-GB"/>
        </a:p>
      </dgm:t>
    </dgm:pt>
    <dgm:pt modelId="{49131909-93FA-754F-B527-A057E41CE913}" type="parTrans" cxnId="{F7DF2816-FFEB-1341-9E0D-9C46EE72CDCB}">
      <dgm:prSet/>
      <dgm:spPr/>
      <dgm:t>
        <a:bodyPr/>
        <a:lstStyle/>
        <a:p>
          <a:endParaRPr lang="en-GB"/>
        </a:p>
      </dgm:t>
    </dgm:pt>
    <dgm:pt modelId="{434F7B34-9ED1-5849-8F4C-B1CEC5D581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&amp; Visualize</a:t>
          </a:r>
        </a:p>
      </dgm:t>
    </dgm:pt>
    <dgm:pt modelId="{6EA50CC3-47CA-A544-8892-F5CD754E90A3}" type="parTrans" cxnId="{ED83B3B9-A8B0-F547-B946-CA3BF8CBB5BE}">
      <dgm:prSet/>
      <dgm:spPr/>
      <dgm:t>
        <a:bodyPr/>
        <a:lstStyle/>
        <a:p>
          <a:endParaRPr lang="en-GB"/>
        </a:p>
      </dgm:t>
    </dgm:pt>
    <dgm:pt modelId="{9D15F598-2500-C04A-9549-03F1F15F9C8D}" type="sibTrans" cxnId="{ED83B3B9-A8B0-F547-B946-CA3BF8CBB5BE}">
      <dgm:prSet/>
      <dgm:spPr/>
      <dgm:t>
        <a:bodyPr/>
        <a:lstStyle/>
        <a:p>
          <a:endParaRPr lang="en-GB"/>
        </a:p>
      </dgm:t>
    </dgm:pt>
    <dgm:pt modelId="{3C739212-6D6B-B64D-9766-B4799E2699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Discover</a:t>
          </a:r>
        </a:p>
      </dgm:t>
    </dgm:pt>
    <dgm:pt modelId="{795FB2C9-8592-2640-83D9-F06DC6FF5435}" type="parTrans" cxnId="{09846879-D9F6-2C47-9192-204492519551}">
      <dgm:prSet/>
      <dgm:spPr/>
      <dgm:t>
        <a:bodyPr/>
        <a:lstStyle/>
        <a:p>
          <a:endParaRPr lang="en-GB"/>
        </a:p>
      </dgm:t>
    </dgm:pt>
    <dgm:pt modelId="{AFC13C7A-CFD4-8E4B-A5DD-A5F8F515A3F2}" type="sibTrans" cxnId="{09846879-D9F6-2C47-9192-204492519551}">
      <dgm:prSet/>
      <dgm:spPr/>
      <dgm:t>
        <a:bodyPr/>
        <a:lstStyle/>
        <a:p>
          <a:endParaRPr lang="en-GB"/>
        </a:p>
      </dgm:t>
    </dgm:pt>
    <dgm:pt modelId="{0CEADB54-A224-A549-878A-A92C5B7D88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Monitor</a:t>
          </a:r>
        </a:p>
      </dgm:t>
    </dgm:pt>
    <dgm:pt modelId="{C4C1A75E-A4CD-FE44-A09D-75A461665F19}" type="parTrans" cxnId="{3A95BCA1-EBC1-D84A-8994-E258279D9579}">
      <dgm:prSet/>
      <dgm:spPr/>
      <dgm:t>
        <a:bodyPr/>
        <a:lstStyle/>
        <a:p>
          <a:endParaRPr lang="en-GB"/>
        </a:p>
      </dgm:t>
    </dgm:pt>
    <dgm:pt modelId="{15760C15-8D80-FC47-82C0-8A85CB4130C9}" type="sibTrans" cxnId="{3A95BCA1-EBC1-D84A-8994-E258279D9579}">
      <dgm:prSet/>
      <dgm:spPr/>
      <dgm:t>
        <a:bodyPr/>
        <a:lstStyle/>
        <a:p>
          <a:endParaRPr lang="en-GB"/>
        </a:p>
      </dgm:t>
    </dgm:pt>
    <dgm:pt modelId="{D1A4AF08-B2B6-4CC5-9646-C5685046DD76}" type="pres">
      <dgm:prSet presAssocID="{B86CEB80-7B80-435F-A5AF-6C7A22BF14F9}" presName="root" presStyleCnt="0">
        <dgm:presLayoutVars>
          <dgm:dir/>
          <dgm:resizeHandles val="exact"/>
        </dgm:presLayoutVars>
      </dgm:prSet>
      <dgm:spPr/>
    </dgm:pt>
    <dgm:pt modelId="{2A7244CF-CFFA-4A77-BFB8-CDD19E60C2BC}" type="pres">
      <dgm:prSet presAssocID="{6C054D23-EE95-47D7-BBCD-250CEF043DB7}" presName="compNode" presStyleCnt="0"/>
      <dgm:spPr/>
    </dgm:pt>
    <dgm:pt modelId="{A5AFF4F1-6D4A-4535-93A8-2504173054E9}" type="pres">
      <dgm:prSet presAssocID="{6C054D23-EE95-47D7-BBCD-250CEF043DB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ug"/>
        </a:ext>
      </dgm:extLst>
    </dgm:pt>
    <dgm:pt modelId="{4539F839-885F-42A4-BC66-71A1FB03EEF6}" type="pres">
      <dgm:prSet presAssocID="{6C054D23-EE95-47D7-BBCD-250CEF043DB7}" presName="spaceRect" presStyleCnt="0"/>
      <dgm:spPr/>
    </dgm:pt>
    <dgm:pt modelId="{8FD78A7B-F302-43F3-A119-2D5A1400AA5B}" type="pres">
      <dgm:prSet presAssocID="{6C054D23-EE95-47D7-BBCD-250CEF043DB7}" presName="textRect" presStyleLbl="revTx" presStyleIdx="0" presStyleCnt="5">
        <dgm:presLayoutVars>
          <dgm:chMax val="1"/>
          <dgm:chPref val="1"/>
        </dgm:presLayoutVars>
      </dgm:prSet>
      <dgm:spPr/>
    </dgm:pt>
    <dgm:pt modelId="{AD4F90E8-DAA6-46C3-A526-F971A4114799}" type="pres">
      <dgm:prSet presAssocID="{132CBF6A-8F81-4AD5-AE91-853733555418}" presName="sibTrans" presStyleCnt="0"/>
      <dgm:spPr/>
    </dgm:pt>
    <dgm:pt modelId="{80E56F2B-28F5-4D07-AE32-EE832AD231CB}" type="pres">
      <dgm:prSet presAssocID="{051D8A66-6255-914A-A64B-17536DD023B6}" presName="compNode" presStyleCnt="0"/>
      <dgm:spPr/>
    </dgm:pt>
    <dgm:pt modelId="{0C5BDD8D-6E36-4A83-92D6-1DE77EF70396}" type="pres">
      <dgm:prSet presAssocID="{051D8A66-6255-914A-A64B-17536DD023B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869E160-78C3-4783-9658-C806D88F3638}" type="pres">
      <dgm:prSet presAssocID="{051D8A66-6255-914A-A64B-17536DD023B6}" presName="spaceRect" presStyleCnt="0"/>
      <dgm:spPr/>
    </dgm:pt>
    <dgm:pt modelId="{21923897-450D-43AB-9B38-1B6BB8167FD2}" type="pres">
      <dgm:prSet presAssocID="{051D8A66-6255-914A-A64B-17536DD023B6}" presName="textRect" presStyleLbl="revTx" presStyleIdx="1" presStyleCnt="5">
        <dgm:presLayoutVars>
          <dgm:chMax val="1"/>
          <dgm:chPref val="1"/>
        </dgm:presLayoutVars>
      </dgm:prSet>
      <dgm:spPr/>
    </dgm:pt>
    <dgm:pt modelId="{F5F66ED9-6820-417E-897C-3945C2A69E56}" type="pres">
      <dgm:prSet presAssocID="{8A0BF316-9402-3743-BE2A-E4A80D2615DB}" presName="sibTrans" presStyleCnt="0"/>
      <dgm:spPr/>
    </dgm:pt>
    <dgm:pt modelId="{A276D79A-3558-401A-A8D2-87D537BAC0D8}" type="pres">
      <dgm:prSet presAssocID="{434F7B34-9ED1-5849-8F4C-B1CEC5D58107}" presName="compNode" presStyleCnt="0"/>
      <dgm:spPr/>
    </dgm:pt>
    <dgm:pt modelId="{882340CA-FC9B-4AEE-BCE6-813B1D850614}" type="pres">
      <dgm:prSet presAssocID="{434F7B34-9ED1-5849-8F4C-B1CEC5D5810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 with solid fill"/>
        </a:ext>
      </dgm:extLst>
    </dgm:pt>
    <dgm:pt modelId="{36AC65B2-492E-465A-B7FA-4F4E53A21B95}" type="pres">
      <dgm:prSet presAssocID="{434F7B34-9ED1-5849-8F4C-B1CEC5D58107}" presName="spaceRect" presStyleCnt="0"/>
      <dgm:spPr/>
    </dgm:pt>
    <dgm:pt modelId="{428DC197-597C-4724-A337-921D450A6F56}" type="pres">
      <dgm:prSet presAssocID="{434F7B34-9ED1-5849-8F4C-B1CEC5D58107}" presName="textRect" presStyleLbl="revTx" presStyleIdx="2" presStyleCnt="5" custScaleX="114645">
        <dgm:presLayoutVars>
          <dgm:chMax val="1"/>
          <dgm:chPref val="1"/>
        </dgm:presLayoutVars>
      </dgm:prSet>
      <dgm:spPr/>
    </dgm:pt>
    <dgm:pt modelId="{D03A9300-FAD4-49C4-8271-F3098EA5EFE9}" type="pres">
      <dgm:prSet presAssocID="{9D15F598-2500-C04A-9549-03F1F15F9C8D}" presName="sibTrans" presStyleCnt="0"/>
      <dgm:spPr/>
    </dgm:pt>
    <dgm:pt modelId="{606DB558-0B29-43A1-BC49-6BD5080CCA1F}" type="pres">
      <dgm:prSet presAssocID="{3C739212-6D6B-B64D-9766-B4799E2699AA}" presName="compNode" presStyleCnt="0"/>
      <dgm:spPr/>
    </dgm:pt>
    <dgm:pt modelId="{FAEF48DB-8FBF-4C5B-9CF5-B919E08E38FE}" type="pres">
      <dgm:prSet presAssocID="{3C739212-6D6B-B64D-9766-B4799E2699A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D39251E-35CC-4099-BD08-CBCE0C5B54C1}" type="pres">
      <dgm:prSet presAssocID="{3C739212-6D6B-B64D-9766-B4799E2699AA}" presName="spaceRect" presStyleCnt="0"/>
      <dgm:spPr/>
    </dgm:pt>
    <dgm:pt modelId="{87FB53E6-23D9-4B83-A900-983CEA7F2477}" type="pres">
      <dgm:prSet presAssocID="{3C739212-6D6B-B64D-9766-B4799E2699AA}" presName="textRect" presStyleLbl="revTx" presStyleIdx="3" presStyleCnt="5">
        <dgm:presLayoutVars>
          <dgm:chMax val="1"/>
          <dgm:chPref val="1"/>
        </dgm:presLayoutVars>
      </dgm:prSet>
      <dgm:spPr/>
    </dgm:pt>
    <dgm:pt modelId="{7BE758B9-6DD4-42A3-8B4E-E2ADA6344386}" type="pres">
      <dgm:prSet presAssocID="{AFC13C7A-CFD4-8E4B-A5DD-A5F8F515A3F2}" presName="sibTrans" presStyleCnt="0"/>
      <dgm:spPr/>
    </dgm:pt>
    <dgm:pt modelId="{FECBF51F-7B95-4509-939A-B32E5910EC9B}" type="pres">
      <dgm:prSet presAssocID="{0CEADB54-A224-A549-878A-A92C5B7D887F}" presName="compNode" presStyleCnt="0"/>
      <dgm:spPr/>
    </dgm:pt>
    <dgm:pt modelId="{0732B90B-8A8E-4229-AFBD-446BB01BBB8F}" type="pres">
      <dgm:prSet presAssocID="{0CEADB54-A224-A549-878A-A92C5B7D887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5EEDDD25-0849-463F-A47A-74E5423A7B6E}" type="pres">
      <dgm:prSet presAssocID="{0CEADB54-A224-A549-878A-A92C5B7D887F}" presName="spaceRect" presStyleCnt="0"/>
      <dgm:spPr/>
    </dgm:pt>
    <dgm:pt modelId="{596A4695-E367-4FF8-919A-CE88A69CBB63}" type="pres">
      <dgm:prSet presAssocID="{0CEADB54-A224-A549-878A-A92C5B7D887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7DF2816-FFEB-1341-9E0D-9C46EE72CDCB}" srcId="{B86CEB80-7B80-435F-A5AF-6C7A22BF14F9}" destId="{051D8A66-6255-914A-A64B-17536DD023B6}" srcOrd="1" destOrd="0" parTransId="{49131909-93FA-754F-B527-A057E41CE913}" sibTransId="{8A0BF316-9402-3743-BE2A-E4A80D2615DB}"/>
    <dgm:cxn modelId="{D320293B-9F4C-9B45-93D1-8FBE84949659}" type="presOf" srcId="{051D8A66-6255-914A-A64B-17536DD023B6}" destId="{21923897-450D-43AB-9B38-1B6BB8167FD2}" srcOrd="0" destOrd="0" presId="urn:microsoft.com/office/officeart/2018/2/layout/IconLabelList"/>
    <dgm:cxn modelId="{323E7D5F-82FC-D547-B163-7C40F9A19499}" type="presOf" srcId="{6C054D23-EE95-47D7-BBCD-250CEF043DB7}" destId="{8FD78A7B-F302-43F3-A119-2D5A1400AA5B}" srcOrd="0" destOrd="0" presId="urn:microsoft.com/office/officeart/2018/2/layout/IconLabelList"/>
    <dgm:cxn modelId="{A7048768-DBC8-49F6-87DF-8F5E560CB83D}" srcId="{B86CEB80-7B80-435F-A5AF-6C7A22BF14F9}" destId="{6C054D23-EE95-47D7-BBCD-250CEF043DB7}" srcOrd="0" destOrd="0" parTransId="{8481EFE2-0FCE-4F56-8F36-B513B66E8292}" sibTransId="{132CBF6A-8F81-4AD5-AE91-853733555418}"/>
    <dgm:cxn modelId="{09846879-D9F6-2C47-9192-204492519551}" srcId="{B86CEB80-7B80-435F-A5AF-6C7A22BF14F9}" destId="{3C739212-6D6B-B64D-9766-B4799E2699AA}" srcOrd="3" destOrd="0" parTransId="{795FB2C9-8592-2640-83D9-F06DC6FF5435}" sibTransId="{AFC13C7A-CFD4-8E4B-A5DD-A5F8F515A3F2}"/>
    <dgm:cxn modelId="{6CF9A18B-AC77-C845-98BE-C394287E96DE}" type="presOf" srcId="{B86CEB80-7B80-435F-A5AF-6C7A22BF14F9}" destId="{D1A4AF08-B2B6-4CC5-9646-C5685046DD76}" srcOrd="0" destOrd="0" presId="urn:microsoft.com/office/officeart/2018/2/layout/IconLabelList"/>
    <dgm:cxn modelId="{3A95BCA1-EBC1-D84A-8994-E258279D9579}" srcId="{B86CEB80-7B80-435F-A5AF-6C7A22BF14F9}" destId="{0CEADB54-A224-A549-878A-A92C5B7D887F}" srcOrd="4" destOrd="0" parTransId="{C4C1A75E-A4CD-FE44-A09D-75A461665F19}" sibTransId="{15760C15-8D80-FC47-82C0-8A85CB4130C9}"/>
    <dgm:cxn modelId="{ED83B3B9-A8B0-F547-B946-CA3BF8CBB5BE}" srcId="{B86CEB80-7B80-435F-A5AF-6C7A22BF14F9}" destId="{434F7B34-9ED1-5849-8F4C-B1CEC5D58107}" srcOrd="2" destOrd="0" parTransId="{6EA50CC3-47CA-A544-8892-F5CD754E90A3}" sibTransId="{9D15F598-2500-C04A-9549-03F1F15F9C8D}"/>
    <dgm:cxn modelId="{B2610BBE-A395-8C48-8E56-53F3F24EC3D6}" type="presOf" srcId="{0CEADB54-A224-A549-878A-A92C5B7D887F}" destId="{596A4695-E367-4FF8-919A-CE88A69CBB63}" srcOrd="0" destOrd="0" presId="urn:microsoft.com/office/officeart/2018/2/layout/IconLabelList"/>
    <dgm:cxn modelId="{ED7E40C6-BB98-DA4E-8DBC-13FF227A44E8}" type="presOf" srcId="{434F7B34-9ED1-5849-8F4C-B1CEC5D58107}" destId="{428DC197-597C-4724-A337-921D450A6F56}" srcOrd="0" destOrd="0" presId="urn:microsoft.com/office/officeart/2018/2/layout/IconLabelList"/>
    <dgm:cxn modelId="{F354BAE6-DBF0-1A49-9A43-4D42A8B0E03A}" type="presOf" srcId="{3C739212-6D6B-B64D-9766-B4799E2699AA}" destId="{87FB53E6-23D9-4B83-A900-983CEA7F2477}" srcOrd="0" destOrd="0" presId="urn:microsoft.com/office/officeart/2018/2/layout/IconLabelList"/>
    <dgm:cxn modelId="{303033E7-BE25-2448-9C7F-CAAF96204A55}" type="presParOf" srcId="{D1A4AF08-B2B6-4CC5-9646-C5685046DD76}" destId="{2A7244CF-CFFA-4A77-BFB8-CDD19E60C2BC}" srcOrd="0" destOrd="0" presId="urn:microsoft.com/office/officeart/2018/2/layout/IconLabelList"/>
    <dgm:cxn modelId="{0DA7440D-E1C2-6A4B-97F5-B526CD0AA1FC}" type="presParOf" srcId="{2A7244CF-CFFA-4A77-BFB8-CDD19E60C2BC}" destId="{A5AFF4F1-6D4A-4535-93A8-2504173054E9}" srcOrd="0" destOrd="0" presId="urn:microsoft.com/office/officeart/2018/2/layout/IconLabelList"/>
    <dgm:cxn modelId="{CBF862FC-9AA8-E14D-B6DC-D7856EEB08F9}" type="presParOf" srcId="{2A7244CF-CFFA-4A77-BFB8-CDD19E60C2BC}" destId="{4539F839-885F-42A4-BC66-71A1FB03EEF6}" srcOrd="1" destOrd="0" presId="urn:microsoft.com/office/officeart/2018/2/layout/IconLabelList"/>
    <dgm:cxn modelId="{C2A3FC03-D207-B741-A413-E29C899A4F37}" type="presParOf" srcId="{2A7244CF-CFFA-4A77-BFB8-CDD19E60C2BC}" destId="{8FD78A7B-F302-43F3-A119-2D5A1400AA5B}" srcOrd="2" destOrd="0" presId="urn:microsoft.com/office/officeart/2018/2/layout/IconLabelList"/>
    <dgm:cxn modelId="{82BE516D-2E41-5B4E-B67D-3EDF1AEB3D41}" type="presParOf" srcId="{D1A4AF08-B2B6-4CC5-9646-C5685046DD76}" destId="{AD4F90E8-DAA6-46C3-A526-F971A4114799}" srcOrd="1" destOrd="0" presId="urn:microsoft.com/office/officeart/2018/2/layout/IconLabelList"/>
    <dgm:cxn modelId="{B027C9DA-0354-3B43-9579-2C940A0A5D96}" type="presParOf" srcId="{D1A4AF08-B2B6-4CC5-9646-C5685046DD76}" destId="{80E56F2B-28F5-4D07-AE32-EE832AD231CB}" srcOrd="2" destOrd="0" presId="urn:microsoft.com/office/officeart/2018/2/layout/IconLabelList"/>
    <dgm:cxn modelId="{190584D2-5644-5946-8E5E-01BCCE2033B5}" type="presParOf" srcId="{80E56F2B-28F5-4D07-AE32-EE832AD231CB}" destId="{0C5BDD8D-6E36-4A83-92D6-1DE77EF70396}" srcOrd="0" destOrd="0" presId="urn:microsoft.com/office/officeart/2018/2/layout/IconLabelList"/>
    <dgm:cxn modelId="{2316C497-495B-6F47-A21E-A4BAF59703C2}" type="presParOf" srcId="{80E56F2B-28F5-4D07-AE32-EE832AD231CB}" destId="{E869E160-78C3-4783-9658-C806D88F3638}" srcOrd="1" destOrd="0" presId="urn:microsoft.com/office/officeart/2018/2/layout/IconLabelList"/>
    <dgm:cxn modelId="{7AE33689-E8DD-4C4E-ABC2-A0475E9346A5}" type="presParOf" srcId="{80E56F2B-28F5-4D07-AE32-EE832AD231CB}" destId="{21923897-450D-43AB-9B38-1B6BB8167FD2}" srcOrd="2" destOrd="0" presId="urn:microsoft.com/office/officeart/2018/2/layout/IconLabelList"/>
    <dgm:cxn modelId="{D1045EDB-CE8F-5746-A4E3-15387480B725}" type="presParOf" srcId="{D1A4AF08-B2B6-4CC5-9646-C5685046DD76}" destId="{F5F66ED9-6820-417E-897C-3945C2A69E56}" srcOrd="3" destOrd="0" presId="urn:microsoft.com/office/officeart/2018/2/layout/IconLabelList"/>
    <dgm:cxn modelId="{C57E807D-ACD6-4142-BBEB-E4223F5E0E29}" type="presParOf" srcId="{D1A4AF08-B2B6-4CC5-9646-C5685046DD76}" destId="{A276D79A-3558-401A-A8D2-87D537BAC0D8}" srcOrd="4" destOrd="0" presId="urn:microsoft.com/office/officeart/2018/2/layout/IconLabelList"/>
    <dgm:cxn modelId="{CFF6E3E2-6A40-524C-8908-F5047467A50F}" type="presParOf" srcId="{A276D79A-3558-401A-A8D2-87D537BAC0D8}" destId="{882340CA-FC9B-4AEE-BCE6-813B1D850614}" srcOrd="0" destOrd="0" presId="urn:microsoft.com/office/officeart/2018/2/layout/IconLabelList"/>
    <dgm:cxn modelId="{913F4926-1E38-BB43-973E-99C7CC644ABC}" type="presParOf" srcId="{A276D79A-3558-401A-A8D2-87D537BAC0D8}" destId="{36AC65B2-492E-465A-B7FA-4F4E53A21B95}" srcOrd="1" destOrd="0" presId="urn:microsoft.com/office/officeart/2018/2/layout/IconLabelList"/>
    <dgm:cxn modelId="{0938FBD1-C8B8-DD45-96F9-6FED96A43F96}" type="presParOf" srcId="{A276D79A-3558-401A-A8D2-87D537BAC0D8}" destId="{428DC197-597C-4724-A337-921D450A6F56}" srcOrd="2" destOrd="0" presId="urn:microsoft.com/office/officeart/2018/2/layout/IconLabelList"/>
    <dgm:cxn modelId="{37A7C882-7392-4C46-956A-02BC7CB970E4}" type="presParOf" srcId="{D1A4AF08-B2B6-4CC5-9646-C5685046DD76}" destId="{D03A9300-FAD4-49C4-8271-F3098EA5EFE9}" srcOrd="5" destOrd="0" presId="urn:microsoft.com/office/officeart/2018/2/layout/IconLabelList"/>
    <dgm:cxn modelId="{A4C2C8EE-7922-0645-9696-7318EAB09DD3}" type="presParOf" srcId="{D1A4AF08-B2B6-4CC5-9646-C5685046DD76}" destId="{606DB558-0B29-43A1-BC49-6BD5080CCA1F}" srcOrd="6" destOrd="0" presId="urn:microsoft.com/office/officeart/2018/2/layout/IconLabelList"/>
    <dgm:cxn modelId="{035B05DE-1B01-5340-9CE4-9E38AD463A2A}" type="presParOf" srcId="{606DB558-0B29-43A1-BC49-6BD5080CCA1F}" destId="{FAEF48DB-8FBF-4C5B-9CF5-B919E08E38FE}" srcOrd="0" destOrd="0" presId="urn:microsoft.com/office/officeart/2018/2/layout/IconLabelList"/>
    <dgm:cxn modelId="{8A304DE6-16C0-CA4A-A4BA-20571C7EC6EB}" type="presParOf" srcId="{606DB558-0B29-43A1-BC49-6BD5080CCA1F}" destId="{ED39251E-35CC-4099-BD08-CBCE0C5B54C1}" srcOrd="1" destOrd="0" presId="urn:microsoft.com/office/officeart/2018/2/layout/IconLabelList"/>
    <dgm:cxn modelId="{42A76725-1918-0247-A590-C1DDDF469CD0}" type="presParOf" srcId="{606DB558-0B29-43A1-BC49-6BD5080CCA1F}" destId="{87FB53E6-23D9-4B83-A900-983CEA7F2477}" srcOrd="2" destOrd="0" presId="urn:microsoft.com/office/officeart/2018/2/layout/IconLabelList"/>
    <dgm:cxn modelId="{BA940DB0-7F61-7B48-A091-B5B85E3187B3}" type="presParOf" srcId="{D1A4AF08-B2B6-4CC5-9646-C5685046DD76}" destId="{7BE758B9-6DD4-42A3-8B4E-E2ADA6344386}" srcOrd="7" destOrd="0" presId="urn:microsoft.com/office/officeart/2018/2/layout/IconLabelList"/>
    <dgm:cxn modelId="{6CCBBF30-D2F3-EE4A-80F3-F3F9EBBE6B1B}" type="presParOf" srcId="{D1A4AF08-B2B6-4CC5-9646-C5685046DD76}" destId="{FECBF51F-7B95-4509-939A-B32E5910EC9B}" srcOrd="8" destOrd="0" presId="urn:microsoft.com/office/officeart/2018/2/layout/IconLabelList"/>
    <dgm:cxn modelId="{83871CC2-5786-6340-8A4D-DF6AF5DEE65A}" type="presParOf" srcId="{FECBF51F-7B95-4509-939A-B32E5910EC9B}" destId="{0732B90B-8A8E-4229-AFBD-446BB01BBB8F}" srcOrd="0" destOrd="0" presId="urn:microsoft.com/office/officeart/2018/2/layout/IconLabelList"/>
    <dgm:cxn modelId="{8D79AD62-643F-1D4C-907C-1019C42926B7}" type="presParOf" srcId="{FECBF51F-7B95-4509-939A-B32E5910EC9B}" destId="{5EEDDD25-0849-463F-A47A-74E5423A7B6E}" srcOrd="1" destOrd="0" presId="urn:microsoft.com/office/officeart/2018/2/layout/IconLabelList"/>
    <dgm:cxn modelId="{C6FDBE96-17A5-CB4A-9DC7-0E85DDE719BD}" type="presParOf" srcId="{FECBF51F-7B95-4509-939A-B32E5910EC9B}" destId="{596A4695-E367-4FF8-919A-CE88A69CBB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6CEB80-7B80-435F-A5AF-6C7A22BF14F9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C054D23-EE95-47D7-BBCD-250CEF043DB7}">
      <dgm:prSet/>
      <dgm:spPr/>
      <dgm:t>
        <a:bodyPr/>
        <a:lstStyle/>
        <a:p>
          <a:pPr>
            <a:lnSpc>
              <a:spcPct val="100000"/>
            </a:lnSpc>
          </a:pPr>
          <a:r>
            <a:rPr lang="en-CH" dirty="0"/>
            <a:t>Plug and play</a:t>
          </a:r>
          <a:endParaRPr lang="en-US" dirty="0"/>
        </a:p>
      </dgm:t>
    </dgm:pt>
    <dgm:pt modelId="{8481EFE2-0FCE-4F56-8F36-B513B66E8292}" type="parTrans" cxnId="{A7048768-DBC8-49F6-87DF-8F5E560CB83D}">
      <dgm:prSet/>
      <dgm:spPr/>
      <dgm:t>
        <a:bodyPr/>
        <a:lstStyle/>
        <a:p>
          <a:endParaRPr lang="en-US"/>
        </a:p>
      </dgm:t>
    </dgm:pt>
    <dgm:pt modelId="{132CBF6A-8F81-4AD5-AE91-853733555418}" type="sibTrans" cxnId="{A7048768-DBC8-49F6-87DF-8F5E560CB83D}">
      <dgm:prSet/>
      <dgm:spPr/>
      <dgm:t>
        <a:bodyPr/>
        <a:lstStyle/>
        <a:p>
          <a:endParaRPr lang="en-US"/>
        </a:p>
      </dgm:t>
    </dgm:pt>
    <dgm:pt modelId="{051D8A66-6255-914A-A64B-17536DD023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exchange</a:t>
          </a:r>
        </a:p>
      </dgm:t>
    </dgm:pt>
    <dgm:pt modelId="{8A0BF316-9402-3743-BE2A-E4A80D2615DB}" type="sibTrans" cxnId="{F7DF2816-FFEB-1341-9E0D-9C46EE72CDCB}">
      <dgm:prSet/>
      <dgm:spPr/>
      <dgm:t>
        <a:bodyPr/>
        <a:lstStyle/>
        <a:p>
          <a:endParaRPr lang="en-GB"/>
        </a:p>
      </dgm:t>
    </dgm:pt>
    <dgm:pt modelId="{49131909-93FA-754F-B527-A057E41CE913}" type="parTrans" cxnId="{F7DF2816-FFEB-1341-9E0D-9C46EE72CDCB}">
      <dgm:prSet/>
      <dgm:spPr/>
      <dgm:t>
        <a:bodyPr/>
        <a:lstStyle/>
        <a:p>
          <a:endParaRPr lang="en-GB"/>
        </a:p>
      </dgm:t>
    </dgm:pt>
    <dgm:pt modelId="{434F7B34-9ED1-5849-8F4C-B1CEC5D581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&amp; Visualize</a:t>
          </a:r>
        </a:p>
      </dgm:t>
    </dgm:pt>
    <dgm:pt modelId="{6EA50CC3-47CA-A544-8892-F5CD754E90A3}" type="parTrans" cxnId="{ED83B3B9-A8B0-F547-B946-CA3BF8CBB5BE}">
      <dgm:prSet/>
      <dgm:spPr/>
      <dgm:t>
        <a:bodyPr/>
        <a:lstStyle/>
        <a:p>
          <a:endParaRPr lang="en-GB"/>
        </a:p>
      </dgm:t>
    </dgm:pt>
    <dgm:pt modelId="{9D15F598-2500-C04A-9549-03F1F15F9C8D}" type="sibTrans" cxnId="{ED83B3B9-A8B0-F547-B946-CA3BF8CBB5BE}">
      <dgm:prSet/>
      <dgm:spPr/>
      <dgm:t>
        <a:bodyPr/>
        <a:lstStyle/>
        <a:p>
          <a:endParaRPr lang="en-GB"/>
        </a:p>
      </dgm:t>
    </dgm:pt>
    <dgm:pt modelId="{3C739212-6D6B-B64D-9766-B4799E2699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Discover</a:t>
          </a:r>
        </a:p>
      </dgm:t>
    </dgm:pt>
    <dgm:pt modelId="{795FB2C9-8592-2640-83D9-F06DC6FF5435}" type="parTrans" cxnId="{09846879-D9F6-2C47-9192-204492519551}">
      <dgm:prSet/>
      <dgm:spPr/>
      <dgm:t>
        <a:bodyPr/>
        <a:lstStyle/>
        <a:p>
          <a:endParaRPr lang="en-GB"/>
        </a:p>
      </dgm:t>
    </dgm:pt>
    <dgm:pt modelId="{AFC13C7A-CFD4-8E4B-A5DD-A5F8F515A3F2}" type="sibTrans" cxnId="{09846879-D9F6-2C47-9192-204492519551}">
      <dgm:prSet/>
      <dgm:spPr/>
      <dgm:t>
        <a:bodyPr/>
        <a:lstStyle/>
        <a:p>
          <a:endParaRPr lang="en-GB"/>
        </a:p>
      </dgm:t>
    </dgm:pt>
    <dgm:pt modelId="{0CEADB54-A224-A549-878A-A92C5B7D88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Monitor</a:t>
          </a:r>
        </a:p>
      </dgm:t>
    </dgm:pt>
    <dgm:pt modelId="{C4C1A75E-A4CD-FE44-A09D-75A461665F19}" type="parTrans" cxnId="{3A95BCA1-EBC1-D84A-8994-E258279D9579}">
      <dgm:prSet/>
      <dgm:spPr/>
      <dgm:t>
        <a:bodyPr/>
        <a:lstStyle/>
        <a:p>
          <a:endParaRPr lang="en-GB"/>
        </a:p>
      </dgm:t>
    </dgm:pt>
    <dgm:pt modelId="{15760C15-8D80-FC47-82C0-8A85CB4130C9}" type="sibTrans" cxnId="{3A95BCA1-EBC1-D84A-8994-E258279D9579}">
      <dgm:prSet/>
      <dgm:spPr/>
      <dgm:t>
        <a:bodyPr/>
        <a:lstStyle/>
        <a:p>
          <a:endParaRPr lang="en-GB"/>
        </a:p>
      </dgm:t>
    </dgm:pt>
    <dgm:pt modelId="{D1A4AF08-B2B6-4CC5-9646-C5685046DD76}" type="pres">
      <dgm:prSet presAssocID="{B86CEB80-7B80-435F-A5AF-6C7A22BF14F9}" presName="root" presStyleCnt="0">
        <dgm:presLayoutVars>
          <dgm:dir/>
          <dgm:resizeHandles val="exact"/>
        </dgm:presLayoutVars>
      </dgm:prSet>
      <dgm:spPr/>
    </dgm:pt>
    <dgm:pt modelId="{2A7244CF-CFFA-4A77-BFB8-CDD19E60C2BC}" type="pres">
      <dgm:prSet presAssocID="{6C054D23-EE95-47D7-BBCD-250CEF043DB7}" presName="compNode" presStyleCnt="0"/>
      <dgm:spPr/>
    </dgm:pt>
    <dgm:pt modelId="{A5AFF4F1-6D4A-4535-93A8-2504173054E9}" type="pres">
      <dgm:prSet presAssocID="{6C054D23-EE95-47D7-BBCD-250CEF043DB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ug"/>
        </a:ext>
      </dgm:extLst>
    </dgm:pt>
    <dgm:pt modelId="{4539F839-885F-42A4-BC66-71A1FB03EEF6}" type="pres">
      <dgm:prSet presAssocID="{6C054D23-EE95-47D7-BBCD-250CEF043DB7}" presName="spaceRect" presStyleCnt="0"/>
      <dgm:spPr/>
    </dgm:pt>
    <dgm:pt modelId="{8FD78A7B-F302-43F3-A119-2D5A1400AA5B}" type="pres">
      <dgm:prSet presAssocID="{6C054D23-EE95-47D7-BBCD-250CEF043DB7}" presName="textRect" presStyleLbl="revTx" presStyleIdx="0" presStyleCnt="5">
        <dgm:presLayoutVars>
          <dgm:chMax val="1"/>
          <dgm:chPref val="1"/>
        </dgm:presLayoutVars>
      </dgm:prSet>
      <dgm:spPr/>
    </dgm:pt>
    <dgm:pt modelId="{AD4F90E8-DAA6-46C3-A526-F971A4114799}" type="pres">
      <dgm:prSet presAssocID="{132CBF6A-8F81-4AD5-AE91-853733555418}" presName="sibTrans" presStyleCnt="0"/>
      <dgm:spPr/>
    </dgm:pt>
    <dgm:pt modelId="{80E56F2B-28F5-4D07-AE32-EE832AD231CB}" type="pres">
      <dgm:prSet presAssocID="{051D8A66-6255-914A-A64B-17536DD023B6}" presName="compNode" presStyleCnt="0"/>
      <dgm:spPr/>
    </dgm:pt>
    <dgm:pt modelId="{0C5BDD8D-6E36-4A83-92D6-1DE77EF70396}" type="pres">
      <dgm:prSet presAssocID="{051D8A66-6255-914A-A64B-17536DD023B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869E160-78C3-4783-9658-C806D88F3638}" type="pres">
      <dgm:prSet presAssocID="{051D8A66-6255-914A-A64B-17536DD023B6}" presName="spaceRect" presStyleCnt="0"/>
      <dgm:spPr/>
    </dgm:pt>
    <dgm:pt modelId="{21923897-450D-43AB-9B38-1B6BB8167FD2}" type="pres">
      <dgm:prSet presAssocID="{051D8A66-6255-914A-A64B-17536DD023B6}" presName="textRect" presStyleLbl="revTx" presStyleIdx="1" presStyleCnt="5">
        <dgm:presLayoutVars>
          <dgm:chMax val="1"/>
          <dgm:chPref val="1"/>
        </dgm:presLayoutVars>
      </dgm:prSet>
      <dgm:spPr/>
    </dgm:pt>
    <dgm:pt modelId="{F5F66ED9-6820-417E-897C-3945C2A69E56}" type="pres">
      <dgm:prSet presAssocID="{8A0BF316-9402-3743-BE2A-E4A80D2615DB}" presName="sibTrans" presStyleCnt="0"/>
      <dgm:spPr/>
    </dgm:pt>
    <dgm:pt modelId="{A276D79A-3558-401A-A8D2-87D537BAC0D8}" type="pres">
      <dgm:prSet presAssocID="{434F7B34-9ED1-5849-8F4C-B1CEC5D58107}" presName="compNode" presStyleCnt="0"/>
      <dgm:spPr/>
    </dgm:pt>
    <dgm:pt modelId="{882340CA-FC9B-4AEE-BCE6-813B1D850614}" type="pres">
      <dgm:prSet presAssocID="{434F7B34-9ED1-5849-8F4C-B1CEC5D5810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bar chart with solid fill"/>
        </a:ext>
      </dgm:extLst>
    </dgm:pt>
    <dgm:pt modelId="{36AC65B2-492E-465A-B7FA-4F4E53A21B95}" type="pres">
      <dgm:prSet presAssocID="{434F7B34-9ED1-5849-8F4C-B1CEC5D58107}" presName="spaceRect" presStyleCnt="0"/>
      <dgm:spPr/>
    </dgm:pt>
    <dgm:pt modelId="{428DC197-597C-4724-A337-921D450A6F56}" type="pres">
      <dgm:prSet presAssocID="{434F7B34-9ED1-5849-8F4C-B1CEC5D58107}" presName="textRect" presStyleLbl="revTx" presStyleIdx="2" presStyleCnt="5" custScaleX="114645">
        <dgm:presLayoutVars>
          <dgm:chMax val="1"/>
          <dgm:chPref val="1"/>
        </dgm:presLayoutVars>
      </dgm:prSet>
      <dgm:spPr/>
    </dgm:pt>
    <dgm:pt modelId="{D03A9300-FAD4-49C4-8271-F3098EA5EFE9}" type="pres">
      <dgm:prSet presAssocID="{9D15F598-2500-C04A-9549-03F1F15F9C8D}" presName="sibTrans" presStyleCnt="0"/>
      <dgm:spPr/>
    </dgm:pt>
    <dgm:pt modelId="{606DB558-0B29-43A1-BC49-6BD5080CCA1F}" type="pres">
      <dgm:prSet presAssocID="{3C739212-6D6B-B64D-9766-B4799E2699AA}" presName="compNode" presStyleCnt="0"/>
      <dgm:spPr/>
    </dgm:pt>
    <dgm:pt modelId="{FAEF48DB-8FBF-4C5B-9CF5-B919E08E38FE}" type="pres">
      <dgm:prSet presAssocID="{3C739212-6D6B-B64D-9766-B4799E2699A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D39251E-35CC-4099-BD08-CBCE0C5B54C1}" type="pres">
      <dgm:prSet presAssocID="{3C739212-6D6B-B64D-9766-B4799E2699AA}" presName="spaceRect" presStyleCnt="0"/>
      <dgm:spPr/>
    </dgm:pt>
    <dgm:pt modelId="{87FB53E6-23D9-4B83-A900-983CEA7F2477}" type="pres">
      <dgm:prSet presAssocID="{3C739212-6D6B-B64D-9766-B4799E2699AA}" presName="textRect" presStyleLbl="revTx" presStyleIdx="3" presStyleCnt="5">
        <dgm:presLayoutVars>
          <dgm:chMax val="1"/>
          <dgm:chPref val="1"/>
        </dgm:presLayoutVars>
      </dgm:prSet>
      <dgm:spPr/>
    </dgm:pt>
    <dgm:pt modelId="{7BE758B9-6DD4-42A3-8B4E-E2ADA6344386}" type="pres">
      <dgm:prSet presAssocID="{AFC13C7A-CFD4-8E4B-A5DD-A5F8F515A3F2}" presName="sibTrans" presStyleCnt="0"/>
      <dgm:spPr/>
    </dgm:pt>
    <dgm:pt modelId="{FECBF51F-7B95-4509-939A-B32E5910EC9B}" type="pres">
      <dgm:prSet presAssocID="{0CEADB54-A224-A549-878A-A92C5B7D887F}" presName="compNode" presStyleCnt="0"/>
      <dgm:spPr/>
    </dgm:pt>
    <dgm:pt modelId="{0732B90B-8A8E-4229-AFBD-446BB01BBB8F}" type="pres">
      <dgm:prSet presAssocID="{0CEADB54-A224-A549-878A-A92C5B7D887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5EEDDD25-0849-463F-A47A-74E5423A7B6E}" type="pres">
      <dgm:prSet presAssocID="{0CEADB54-A224-A549-878A-A92C5B7D887F}" presName="spaceRect" presStyleCnt="0"/>
      <dgm:spPr/>
    </dgm:pt>
    <dgm:pt modelId="{596A4695-E367-4FF8-919A-CE88A69CBB63}" type="pres">
      <dgm:prSet presAssocID="{0CEADB54-A224-A549-878A-A92C5B7D887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7DF2816-FFEB-1341-9E0D-9C46EE72CDCB}" srcId="{B86CEB80-7B80-435F-A5AF-6C7A22BF14F9}" destId="{051D8A66-6255-914A-A64B-17536DD023B6}" srcOrd="1" destOrd="0" parTransId="{49131909-93FA-754F-B527-A057E41CE913}" sibTransId="{8A0BF316-9402-3743-BE2A-E4A80D2615DB}"/>
    <dgm:cxn modelId="{D320293B-9F4C-9B45-93D1-8FBE84949659}" type="presOf" srcId="{051D8A66-6255-914A-A64B-17536DD023B6}" destId="{21923897-450D-43AB-9B38-1B6BB8167FD2}" srcOrd="0" destOrd="0" presId="urn:microsoft.com/office/officeart/2018/2/layout/IconLabelList"/>
    <dgm:cxn modelId="{323E7D5F-82FC-D547-B163-7C40F9A19499}" type="presOf" srcId="{6C054D23-EE95-47D7-BBCD-250CEF043DB7}" destId="{8FD78A7B-F302-43F3-A119-2D5A1400AA5B}" srcOrd="0" destOrd="0" presId="urn:microsoft.com/office/officeart/2018/2/layout/IconLabelList"/>
    <dgm:cxn modelId="{A7048768-DBC8-49F6-87DF-8F5E560CB83D}" srcId="{B86CEB80-7B80-435F-A5AF-6C7A22BF14F9}" destId="{6C054D23-EE95-47D7-BBCD-250CEF043DB7}" srcOrd="0" destOrd="0" parTransId="{8481EFE2-0FCE-4F56-8F36-B513B66E8292}" sibTransId="{132CBF6A-8F81-4AD5-AE91-853733555418}"/>
    <dgm:cxn modelId="{09846879-D9F6-2C47-9192-204492519551}" srcId="{B86CEB80-7B80-435F-A5AF-6C7A22BF14F9}" destId="{3C739212-6D6B-B64D-9766-B4799E2699AA}" srcOrd="3" destOrd="0" parTransId="{795FB2C9-8592-2640-83D9-F06DC6FF5435}" sibTransId="{AFC13C7A-CFD4-8E4B-A5DD-A5F8F515A3F2}"/>
    <dgm:cxn modelId="{6CF9A18B-AC77-C845-98BE-C394287E96DE}" type="presOf" srcId="{B86CEB80-7B80-435F-A5AF-6C7A22BF14F9}" destId="{D1A4AF08-B2B6-4CC5-9646-C5685046DD76}" srcOrd="0" destOrd="0" presId="urn:microsoft.com/office/officeart/2018/2/layout/IconLabelList"/>
    <dgm:cxn modelId="{3A95BCA1-EBC1-D84A-8994-E258279D9579}" srcId="{B86CEB80-7B80-435F-A5AF-6C7A22BF14F9}" destId="{0CEADB54-A224-A549-878A-A92C5B7D887F}" srcOrd="4" destOrd="0" parTransId="{C4C1A75E-A4CD-FE44-A09D-75A461665F19}" sibTransId="{15760C15-8D80-FC47-82C0-8A85CB4130C9}"/>
    <dgm:cxn modelId="{ED83B3B9-A8B0-F547-B946-CA3BF8CBB5BE}" srcId="{B86CEB80-7B80-435F-A5AF-6C7A22BF14F9}" destId="{434F7B34-9ED1-5849-8F4C-B1CEC5D58107}" srcOrd="2" destOrd="0" parTransId="{6EA50CC3-47CA-A544-8892-F5CD754E90A3}" sibTransId="{9D15F598-2500-C04A-9549-03F1F15F9C8D}"/>
    <dgm:cxn modelId="{B2610BBE-A395-8C48-8E56-53F3F24EC3D6}" type="presOf" srcId="{0CEADB54-A224-A549-878A-A92C5B7D887F}" destId="{596A4695-E367-4FF8-919A-CE88A69CBB63}" srcOrd="0" destOrd="0" presId="urn:microsoft.com/office/officeart/2018/2/layout/IconLabelList"/>
    <dgm:cxn modelId="{ED7E40C6-BB98-DA4E-8DBC-13FF227A44E8}" type="presOf" srcId="{434F7B34-9ED1-5849-8F4C-B1CEC5D58107}" destId="{428DC197-597C-4724-A337-921D450A6F56}" srcOrd="0" destOrd="0" presId="urn:microsoft.com/office/officeart/2018/2/layout/IconLabelList"/>
    <dgm:cxn modelId="{F354BAE6-DBF0-1A49-9A43-4D42A8B0E03A}" type="presOf" srcId="{3C739212-6D6B-B64D-9766-B4799E2699AA}" destId="{87FB53E6-23D9-4B83-A900-983CEA7F2477}" srcOrd="0" destOrd="0" presId="urn:microsoft.com/office/officeart/2018/2/layout/IconLabelList"/>
    <dgm:cxn modelId="{303033E7-BE25-2448-9C7F-CAAF96204A55}" type="presParOf" srcId="{D1A4AF08-B2B6-4CC5-9646-C5685046DD76}" destId="{2A7244CF-CFFA-4A77-BFB8-CDD19E60C2BC}" srcOrd="0" destOrd="0" presId="urn:microsoft.com/office/officeart/2018/2/layout/IconLabelList"/>
    <dgm:cxn modelId="{0DA7440D-E1C2-6A4B-97F5-B526CD0AA1FC}" type="presParOf" srcId="{2A7244CF-CFFA-4A77-BFB8-CDD19E60C2BC}" destId="{A5AFF4F1-6D4A-4535-93A8-2504173054E9}" srcOrd="0" destOrd="0" presId="urn:microsoft.com/office/officeart/2018/2/layout/IconLabelList"/>
    <dgm:cxn modelId="{CBF862FC-9AA8-E14D-B6DC-D7856EEB08F9}" type="presParOf" srcId="{2A7244CF-CFFA-4A77-BFB8-CDD19E60C2BC}" destId="{4539F839-885F-42A4-BC66-71A1FB03EEF6}" srcOrd="1" destOrd="0" presId="urn:microsoft.com/office/officeart/2018/2/layout/IconLabelList"/>
    <dgm:cxn modelId="{C2A3FC03-D207-B741-A413-E29C899A4F37}" type="presParOf" srcId="{2A7244CF-CFFA-4A77-BFB8-CDD19E60C2BC}" destId="{8FD78A7B-F302-43F3-A119-2D5A1400AA5B}" srcOrd="2" destOrd="0" presId="urn:microsoft.com/office/officeart/2018/2/layout/IconLabelList"/>
    <dgm:cxn modelId="{82BE516D-2E41-5B4E-B67D-3EDF1AEB3D41}" type="presParOf" srcId="{D1A4AF08-B2B6-4CC5-9646-C5685046DD76}" destId="{AD4F90E8-DAA6-46C3-A526-F971A4114799}" srcOrd="1" destOrd="0" presId="urn:microsoft.com/office/officeart/2018/2/layout/IconLabelList"/>
    <dgm:cxn modelId="{B027C9DA-0354-3B43-9579-2C940A0A5D96}" type="presParOf" srcId="{D1A4AF08-B2B6-4CC5-9646-C5685046DD76}" destId="{80E56F2B-28F5-4D07-AE32-EE832AD231CB}" srcOrd="2" destOrd="0" presId="urn:microsoft.com/office/officeart/2018/2/layout/IconLabelList"/>
    <dgm:cxn modelId="{190584D2-5644-5946-8E5E-01BCCE2033B5}" type="presParOf" srcId="{80E56F2B-28F5-4D07-AE32-EE832AD231CB}" destId="{0C5BDD8D-6E36-4A83-92D6-1DE77EF70396}" srcOrd="0" destOrd="0" presId="urn:microsoft.com/office/officeart/2018/2/layout/IconLabelList"/>
    <dgm:cxn modelId="{2316C497-495B-6F47-A21E-A4BAF59703C2}" type="presParOf" srcId="{80E56F2B-28F5-4D07-AE32-EE832AD231CB}" destId="{E869E160-78C3-4783-9658-C806D88F3638}" srcOrd="1" destOrd="0" presId="urn:microsoft.com/office/officeart/2018/2/layout/IconLabelList"/>
    <dgm:cxn modelId="{7AE33689-E8DD-4C4E-ABC2-A0475E9346A5}" type="presParOf" srcId="{80E56F2B-28F5-4D07-AE32-EE832AD231CB}" destId="{21923897-450D-43AB-9B38-1B6BB8167FD2}" srcOrd="2" destOrd="0" presId="urn:microsoft.com/office/officeart/2018/2/layout/IconLabelList"/>
    <dgm:cxn modelId="{D1045EDB-CE8F-5746-A4E3-15387480B725}" type="presParOf" srcId="{D1A4AF08-B2B6-4CC5-9646-C5685046DD76}" destId="{F5F66ED9-6820-417E-897C-3945C2A69E56}" srcOrd="3" destOrd="0" presId="urn:microsoft.com/office/officeart/2018/2/layout/IconLabelList"/>
    <dgm:cxn modelId="{C57E807D-ACD6-4142-BBEB-E4223F5E0E29}" type="presParOf" srcId="{D1A4AF08-B2B6-4CC5-9646-C5685046DD76}" destId="{A276D79A-3558-401A-A8D2-87D537BAC0D8}" srcOrd="4" destOrd="0" presId="urn:microsoft.com/office/officeart/2018/2/layout/IconLabelList"/>
    <dgm:cxn modelId="{CFF6E3E2-6A40-524C-8908-F5047467A50F}" type="presParOf" srcId="{A276D79A-3558-401A-A8D2-87D537BAC0D8}" destId="{882340CA-FC9B-4AEE-BCE6-813B1D850614}" srcOrd="0" destOrd="0" presId="urn:microsoft.com/office/officeart/2018/2/layout/IconLabelList"/>
    <dgm:cxn modelId="{913F4926-1E38-BB43-973E-99C7CC644ABC}" type="presParOf" srcId="{A276D79A-3558-401A-A8D2-87D537BAC0D8}" destId="{36AC65B2-492E-465A-B7FA-4F4E53A21B95}" srcOrd="1" destOrd="0" presId="urn:microsoft.com/office/officeart/2018/2/layout/IconLabelList"/>
    <dgm:cxn modelId="{0938FBD1-C8B8-DD45-96F9-6FED96A43F96}" type="presParOf" srcId="{A276D79A-3558-401A-A8D2-87D537BAC0D8}" destId="{428DC197-597C-4724-A337-921D450A6F56}" srcOrd="2" destOrd="0" presId="urn:microsoft.com/office/officeart/2018/2/layout/IconLabelList"/>
    <dgm:cxn modelId="{37A7C882-7392-4C46-956A-02BC7CB970E4}" type="presParOf" srcId="{D1A4AF08-B2B6-4CC5-9646-C5685046DD76}" destId="{D03A9300-FAD4-49C4-8271-F3098EA5EFE9}" srcOrd="5" destOrd="0" presId="urn:microsoft.com/office/officeart/2018/2/layout/IconLabelList"/>
    <dgm:cxn modelId="{A4C2C8EE-7922-0645-9696-7318EAB09DD3}" type="presParOf" srcId="{D1A4AF08-B2B6-4CC5-9646-C5685046DD76}" destId="{606DB558-0B29-43A1-BC49-6BD5080CCA1F}" srcOrd="6" destOrd="0" presId="urn:microsoft.com/office/officeart/2018/2/layout/IconLabelList"/>
    <dgm:cxn modelId="{035B05DE-1B01-5340-9CE4-9E38AD463A2A}" type="presParOf" srcId="{606DB558-0B29-43A1-BC49-6BD5080CCA1F}" destId="{FAEF48DB-8FBF-4C5B-9CF5-B919E08E38FE}" srcOrd="0" destOrd="0" presId="urn:microsoft.com/office/officeart/2018/2/layout/IconLabelList"/>
    <dgm:cxn modelId="{8A304DE6-16C0-CA4A-A4BA-20571C7EC6EB}" type="presParOf" srcId="{606DB558-0B29-43A1-BC49-6BD5080CCA1F}" destId="{ED39251E-35CC-4099-BD08-CBCE0C5B54C1}" srcOrd="1" destOrd="0" presId="urn:microsoft.com/office/officeart/2018/2/layout/IconLabelList"/>
    <dgm:cxn modelId="{42A76725-1918-0247-A590-C1DDDF469CD0}" type="presParOf" srcId="{606DB558-0B29-43A1-BC49-6BD5080CCA1F}" destId="{87FB53E6-23D9-4B83-A900-983CEA7F2477}" srcOrd="2" destOrd="0" presId="urn:microsoft.com/office/officeart/2018/2/layout/IconLabelList"/>
    <dgm:cxn modelId="{BA940DB0-7F61-7B48-A091-B5B85E3187B3}" type="presParOf" srcId="{D1A4AF08-B2B6-4CC5-9646-C5685046DD76}" destId="{7BE758B9-6DD4-42A3-8B4E-E2ADA6344386}" srcOrd="7" destOrd="0" presId="urn:microsoft.com/office/officeart/2018/2/layout/IconLabelList"/>
    <dgm:cxn modelId="{6CCBBF30-D2F3-EE4A-80F3-F3F9EBBE6B1B}" type="presParOf" srcId="{D1A4AF08-B2B6-4CC5-9646-C5685046DD76}" destId="{FECBF51F-7B95-4509-939A-B32E5910EC9B}" srcOrd="8" destOrd="0" presId="urn:microsoft.com/office/officeart/2018/2/layout/IconLabelList"/>
    <dgm:cxn modelId="{83871CC2-5786-6340-8A4D-DF6AF5DEE65A}" type="presParOf" srcId="{FECBF51F-7B95-4509-939A-B32E5910EC9B}" destId="{0732B90B-8A8E-4229-AFBD-446BB01BBB8F}" srcOrd="0" destOrd="0" presId="urn:microsoft.com/office/officeart/2018/2/layout/IconLabelList"/>
    <dgm:cxn modelId="{8D79AD62-643F-1D4C-907C-1019C42926B7}" type="presParOf" srcId="{FECBF51F-7B95-4509-939A-B32E5910EC9B}" destId="{5EEDDD25-0849-463F-A47A-74E5423A7B6E}" srcOrd="1" destOrd="0" presId="urn:microsoft.com/office/officeart/2018/2/layout/IconLabelList"/>
    <dgm:cxn modelId="{C6FDBE96-17A5-CB4A-9DC7-0E85DDE719BD}" type="presParOf" srcId="{FECBF51F-7B95-4509-939A-B32E5910EC9B}" destId="{596A4695-E367-4FF8-919A-CE88A69CBB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07F2E5-EBCA-E145-8420-9CE5CB68FA93}">
      <dsp:nvSpPr>
        <dsp:cNvPr id="0" name=""/>
        <dsp:cNvSpPr/>
      </dsp:nvSpPr>
      <dsp:spPr>
        <a:xfrm>
          <a:off x="1742189" y="0"/>
          <a:ext cx="7926892" cy="49543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7DFEE9-D3C0-8B43-8C97-D9F5E1833109}">
      <dsp:nvSpPr>
        <dsp:cNvPr id="0" name=""/>
        <dsp:cNvSpPr/>
      </dsp:nvSpPr>
      <dsp:spPr>
        <a:xfrm>
          <a:off x="2522988" y="3684023"/>
          <a:ext cx="182318" cy="1823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77505-ABBC-DC4D-8BDB-5AE3134FDD4F}">
      <dsp:nvSpPr>
        <dsp:cNvPr id="0" name=""/>
        <dsp:cNvSpPr/>
      </dsp:nvSpPr>
      <dsp:spPr>
        <a:xfrm>
          <a:off x="2636328" y="3775182"/>
          <a:ext cx="1364757" cy="1179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07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 baseline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rPr>
            <a:t>Principles</a:t>
          </a:r>
        </a:p>
      </dsp:txBody>
      <dsp:txXfrm>
        <a:off x="2636328" y="3775182"/>
        <a:ext cx="1364757" cy="1179125"/>
      </dsp:txXfrm>
    </dsp:sp>
    <dsp:sp modelId="{26F9BD35-4AD7-6745-B09E-A9F52152B61F}">
      <dsp:nvSpPr>
        <dsp:cNvPr id="0" name=""/>
        <dsp:cNvSpPr/>
      </dsp:nvSpPr>
      <dsp:spPr>
        <a:xfrm>
          <a:off x="3509886" y="2735768"/>
          <a:ext cx="285368" cy="2853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9B83EA-BE66-8246-9DF2-C4E905AB8FE5}">
      <dsp:nvSpPr>
        <dsp:cNvPr id="0" name=""/>
        <dsp:cNvSpPr/>
      </dsp:nvSpPr>
      <dsp:spPr>
        <a:xfrm>
          <a:off x="3707317" y="2844201"/>
          <a:ext cx="2021917" cy="2075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211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 baseline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rPr>
            <a:t>Demonstration projects</a:t>
          </a:r>
        </a:p>
      </dsp:txBody>
      <dsp:txXfrm>
        <a:off x="3707317" y="2844201"/>
        <a:ext cx="2021917" cy="2075855"/>
      </dsp:txXfrm>
    </dsp:sp>
    <dsp:sp modelId="{E82DB9A1-A8C7-C54F-A03F-EA9803EDABAC}">
      <dsp:nvSpPr>
        <dsp:cNvPr id="0" name=""/>
        <dsp:cNvSpPr/>
      </dsp:nvSpPr>
      <dsp:spPr>
        <a:xfrm>
          <a:off x="4778189" y="1979741"/>
          <a:ext cx="380490" cy="380490"/>
        </a:xfrm>
        <a:prstGeom prst="ellips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295C3-D875-9945-8A99-330FF84E5F8F}">
      <dsp:nvSpPr>
        <dsp:cNvPr id="0" name=""/>
        <dsp:cNvSpPr/>
      </dsp:nvSpPr>
      <dsp:spPr>
        <a:xfrm>
          <a:off x="5013092" y="2135739"/>
          <a:ext cx="1529890" cy="2784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614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 baseline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rPr>
            <a:t>WIS2 in a box</a:t>
          </a:r>
        </a:p>
      </dsp:txBody>
      <dsp:txXfrm>
        <a:off x="5013092" y="2135739"/>
        <a:ext cx="1529890" cy="2784321"/>
      </dsp:txXfrm>
    </dsp:sp>
    <dsp:sp modelId="{19E49F27-C986-C549-8A8C-D7F316D1505F}">
      <dsp:nvSpPr>
        <dsp:cNvPr id="0" name=""/>
        <dsp:cNvSpPr/>
      </dsp:nvSpPr>
      <dsp:spPr>
        <a:xfrm>
          <a:off x="6252591" y="1389187"/>
          <a:ext cx="491467" cy="4914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63633-EAEC-6C44-BDA6-0369835850CD}">
      <dsp:nvSpPr>
        <dsp:cNvPr id="0" name=""/>
        <dsp:cNvSpPr/>
      </dsp:nvSpPr>
      <dsp:spPr>
        <a:xfrm>
          <a:off x="6498325" y="1634921"/>
          <a:ext cx="1585378" cy="3319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418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 baseline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rPr>
            <a:t>Architecture</a:t>
          </a:r>
        </a:p>
      </dsp:txBody>
      <dsp:txXfrm>
        <a:off x="6498325" y="1634921"/>
        <a:ext cx="1585378" cy="3319386"/>
      </dsp:txXfrm>
    </dsp:sp>
    <dsp:sp modelId="{B02202AA-6133-074C-AC74-E9C58028B75B}">
      <dsp:nvSpPr>
        <dsp:cNvPr id="0" name=""/>
        <dsp:cNvSpPr/>
      </dsp:nvSpPr>
      <dsp:spPr>
        <a:xfrm>
          <a:off x="7770591" y="994825"/>
          <a:ext cx="626224" cy="6262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FD53B-B488-9443-A85E-BBF6F09E40AD}">
      <dsp:nvSpPr>
        <dsp:cNvPr id="0" name=""/>
        <dsp:cNvSpPr/>
      </dsp:nvSpPr>
      <dsp:spPr>
        <a:xfrm>
          <a:off x="8137028" y="1273697"/>
          <a:ext cx="2507292" cy="3646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823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 baseline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rPr>
            <a:t>Implementation</a:t>
          </a:r>
        </a:p>
      </dsp:txBody>
      <dsp:txXfrm>
        <a:off x="8137028" y="1273697"/>
        <a:ext cx="2507292" cy="3646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FF4F1-6D4A-4535-93A8-2504173054E9}">
      <dsp:nvSpPr>
        <dsp:cNvPr id="0" name=""/>
        <dsp:cNvSpPr/>
      </dsp:nvSpPr>
      <dsp:spPr>
        <a:xfrm>
          <a:off x="223638" y="144910"/>
          <a:ext cx="365844" cy="3658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78A7B-F302-43F3-A119-2D5A1400AA5B}">
      <dsp:nvSpPr>
        <dsp:cNvPr id="0" name=""/>
        <dsp:cNvSpPr/>
      </dsp:nvSpPr>
      <dsp:spPr>
        <a:xfrm>
          <a:off x="66" y="632759"/>
          <a:ext cx="812988" cy="325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1100" kern="1200" dirty="0"/>
            <a:t>Plug and play</a:t>
          </a:r>
          <a:endParaRPr lang="en-US" sz="1100" kern="1200" dirty="0"/>
        </a:p>
      </dsp:txBody>
      <dsp:txXfrm>
        <a:off x="66" y="632759"/>
        <a:ext cx="812988" cy="325195"/>
      </dsp:txXfrm>
    </dsp:sp>
    <dsp:sp modelId="{0C5BDD8D-6E36-4A83-92D6-1DE77EF70396}">
      <dsp:nvSpPr>
        <dsp:cNvPr id="0" name=""/>
        <dsp:cNvSpPr/>
      </dsp:nvSpPr>
      <dsp:spPr>
        <a:xfrm>
          <a:off x="1178899" y="144910"/>
          <a:ext cx="365844" cy="3658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23897-450D-43AB-9B38-1B6BB8167FD2}">
      <dsp:nvSpPr>
        <dsp:cNvPr id="0" name=""/>
        <dsp:cNvSpPr/>
      </dsp:nvSpPr>
      <dsp:spPr>
        <a:xfrm>
          <a:off x="955327" y="632759"/>
          <a:ext cx="812988" cy="325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exchange</a:t>
          </a:r>
        </a:p>
      </dsp:txBody>
      <dsp:txXfrm>
        <a:off x="955327" y="632759"/>
        <a:ext cx="812988" cy="325195"/>
      </dsp:txXfrm>
    </dsp:sp>
    <dsp:sp modelId="{882340CA-FC9B-4AEE-BCE6-813B1D850614}">
      <dsp:nvSpPr>
        <dsp:cNvPr id="0" name=""/>
        <dsp:cNvSpPr/>
      </dsp:nvSpPr>
      <dsp:spPr>
        <a:xfrm>
          <a:off x="2193691" y="144910"/>
          <a:ext cx="365844" cy="3658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DC197-597C-4724-A337-921D450A6F56}">
      <dsp:nvSpPr>
        <dsp:cNvPr id="0" name=""/>
        <dsp:cNvSpPr/>
      </dsp:nvSpPr>
      <dsp:spPr>
        <a:xfrm>
          <a:off x="1910588" y="632759"/>
          <a:ext cx="932050" cy="325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Use &amp; Visualize</a:t>
          </a:r>
        </a:p>
      </dsp:txBody>
      <dsp:txXfrm>
        <a:off x="1910588" y="632759"/>
        <a:ext cx="932050" cy="325195"/>
      </dsp:txXfrm>
    </dsp:sp>
    <dsp:sp modelId="{FAEF48DB-8FBF-4C5B-9CF5-B919E08E38FE}">
      <dsp:nvSpPr>
        <dsp:cNvPr id="0" name=""/>
        <dsp:cNvSpPr/>
      </dsp:nvSpPr>
      <dsp:spPr>
        <a:xfrm>
          <a:off x="3208483" y="144910"/>
          <a:ext cx="365844" cy="3658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B53E6-23D9-4B83-A900-983CEA7F2477}">
      <dsp:nvSpPr>
        <dsp:cNvPr id="0" name=""/>
        <dsp:cNvSpPr/>
      </dsp:nvSpPr>
      <dsp:spPr>
        <a:xfrm>
          <a:off x="2984912" y="632759"/>
          <a:ext cx="812988" cy="325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Discover</a:t>
          </a:r>
        </a:p>
      </dsp:txBody>
      <dsp:txXfrm>
        <a:off x="2984912" y="632759"/>
        <a:ext cx="812988" cy="325195"/>
      </dsp:txXfrm>
    </dsp:sp>
    <dsp:sp modelId="{0732B90B-8A8E-4229-AFBD-446BB01BBB8F}">
      <dsp:nvSpPr>
        <dsp:cNvPr id="0" name=""/>
        <dsp:cNvSpPr/>
      </dsp:nvSpPr>
      <dsp:spPr>
        <a:xfrm>
          <a:off x="4163745" y="144910"/>
          <a:ext cx="365844" cy="3658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A4695-E367-4FF8-919A-CE88A69CBB63}">
      <dsp:nvSpPr>
        <dsp:cNvPr id="0" name=""/>
        <dsp:cNvSpPr/>
      </dsp:nvSpPr>
      <dsp:spPr>
        <a:xfrm>
          <a:off x="3940173" y="632759"/>
          <a:ext cx="812988" cy="325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Monitor</a:t>
          </a:r>
        </a:p>
      </dsp:txBody>
      <dsp:txXfrm>
        <a:off x="3940173" y="632759"/>
        <a:ext cx="812988" cy="3251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FF4F1-6D4A-4535-93A8-2504173054E9}">
      <dsp:nvSpPr>
        <dsp:cNvPr id="0" name=""/>
        <dsp:cNvSpPr/>
      </dsp:nvSpPr>
      <dsp:spPr>
        <a:xfrm>
          <a:off x="756835" y="362770"/>
          <a:ext cx="803671" cy="803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78A7B-F302-43F3-A119-2D5A1400AA5B}">
      <dsp:nvSpPr>
        <dsp:cNvPr id="0" name=""/>
        <dsp:cNvSpPr/>
      </dsp:nvSpPr>
      <dsp:spPr>
        <a:xfrm>
          <a:off x="265702" y="1434425"/>
          <a:ext cx="1785937" cy="71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2300" kern="1200" dirty="0"/>
            <a:t>Plug and play</a:t>
          </a:r>
          <a:endParaRPr lang="en-US" sz="2300" kern="1200" dirty="0"/>
        </a:p>
      </dsp:txBody>
      <dsp:txXfrm>
        <a:off x="265702" y="1434425"/>
        <a:ext cx="1785937" cy="714375"/>
      </dsp:txXfrm>
    </dsp:sp>
    <dsp:sp modelId="{0C5BDD8D-6E36-4A83-92D6-1DE77EF70396}">
      <dsp:nvSpPr>
        <dsp:cNvPr id="0" name=""/>
        <dsp:cNvSpPr/>
      </dsp:nvSpPr>
      <dsp:spPr>
        <a:xfrm>
          <a:off x="2855312" y="362770"/>
          <a:ext cx="803671" cy="803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23897-450D-43AB-9B38-1B6BB8167FD2}">
      <dsp:nvSpPr>
        <dsp:cNvPr id="0" name=""/>
        <dsp:cNvSpPr/>
      </dsp:nvSpPr>
      <dsp:spPr>
        <a:xfrm>
          <a:off x="2364179" y="1434425"/>
          <a:ext cx="1785937" cy="71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exchange</a:t>
          </a:r>
        </a:p>
      </dsp:txBody>
      <dsp:txXfrm>
        <a:off x="2364179" y="1434425"/>
        <a:ext cx="1785937" cy="714375"/>
      </dsp:txXfrm>
    </dsp:sp>
    <dsp:sp modelId="{882340CA-FC9B-4AEE-BCE6-813B1D850614}">
      <dsp:nvSpPr>
        <dsp:cNvPr id="0" name=""/>
        <dsp:cNvSpPr/>
      </dsp:nvSpPr>
      <dsp:spPr>
        <a:xfrm>
          <a:off x="5084564" y="362770"/>
          <a:ext cx="803671" cy="803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DC197-597C-4724-A337-921D450A6F56}">
      <dsp:nvSpPr>
        <dsp:cNvPr id="0" name=""/>
        <dsp:cNvSpPr/>
      </dsp:nvSpPr>
      <dsp:spPr>
        <a:xfrm>
          <a:off x="4462655" y="1434425"/>
          <a:ext cx="2047488" cy="71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Use &amp; Visualize</a:t>
          </a:r>
        </a:p>
      </dsp:txBody>
      <dsp:txXfrm>
        <a:off x="4462655" y="1434425"/>
        <a:ext cx="2047488" cy="714375"/>
      </dsp:txXfrm>
    </dsp:sp>
    <dsp:sp modelId="{FAEF48DB-8FBF-4C5B-9CF5-B919E08E38FE}">
      <dsp:nvSpPr>
        <dsp:cNvPr id="0" name=""/>
        <dsp:cNvSpPr/>
      </dsp:nvSpPr>
      <dsp:spPr>
        <a:xfrm>
          <a:off x="7313815" y="362770"/>
          <a:ext cx="803671" cy="803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B53E6-23D9-4B83-A900-983CEA7F2477}">
      <dsp:nvSpPr>
        <dsp:cNvPr id="0" name=""/>
        <dsp:cNvSpPr/>
      </dsp:nvSpPr>
      <dsp:spPr>
        <a:xfrm>
          <a:off x="6822683" y="1434425"/>
          <a:ext cx="1785937" cy="71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Discover</a:t>
          </a:r>
        </a:p>
      </dsp:txBody>
      <dsp:txXfrm>
        <a:off x="6822683" y="1434425"/>
        <a:ext cx="1785937" cy="714375"/>
      </dsp:txXfrm>
    </dsp:sp>
    <dsp:sp modelId="{0732B90B-8A8E-4229-AFBD-446BB01BBB8F}">
      <dsp:nvSpPr>
        <dsp:cNvPr id="0" name=""/>
        <dsp:cNvSpPr/>
      </dsp:nvSpPr>
      <dsp:spPr>
        <a:xfrm>
          <a:off x="9412292" y="362770"/>
          <a:ext cx="803671" cy="8036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A4695-E367-4FF8-919A-CE88A69CBB63}">
      <dsp:nvSpPr>
        <dsp:cNvPr id="0" name=""/>
        <dsp:cNvSpPr/>
      </dsp:nvSpPr>
      <dsp:spPr>
        <a:xfrm>
          <a:off x="8921159" y="1434425"/>
          <a:ext cx="1785937" cy="71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Monitor</a:t>
          </a:r>
        </a:p>
      </dsp:txBody>
      <dsp:txXfrm>
        <a:off x="8921159" y="1434425"/>
        <a:ext cx="1785937" cy="714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0998F-8728-1549-83BA-986C6A26FE54}" type="datetimeFigureOut">
              <a:rPr lang="en-GB" smtClean="0"/>
              <a:pPr/>
              <a:t>22/03/2023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D7448-BA1D-3742-9819-D3EC6E0D6AB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2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D7448-BA1D-3742-9819-D3EC6E0D6AB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903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D7448-BA1D-3742-9819-D3EC6E0D6AB2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634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lvl="0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dirty="0"/>
              <a:t> 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75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lvl="0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dirty="0"/>
              <a:t> 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17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lvl="0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dirty="0"/>
              <a:t> 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00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lvl="0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dirty="0"/>
              <a:t> 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13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lvl="0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dirty="0"/>
              <a:t> 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72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lvl="0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dirty="0"/>
              <a:t> 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24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lvl="0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dirty="0"/>
              <a:t> 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156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lvl="0"/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dirty="0"/>
              <a:t> 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752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5355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wmo2016_powerpoint_standard_v2-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1694"/>
            <a:ext cx="265176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31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0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3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5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2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0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9AF2F-52C6-9B46-B8B2-0579234AE62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wmo2016_powerpoint_standard_v2-2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1694"/>
            <a:ext cx="265176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1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95" r:id="rId7"/>
    <p:sldLayoutId id="2147483656" r:id="rId8"/>
    <p:sldLayoutId id="2147483657" r:id="rId9"/>
    <p:sldLayoutId id="2147483698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5558-gears-picture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svg.org/user-avatar-vector-graphics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mo-im/pywcmp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mo-im/pywis-pubsub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mo-im/wis2bo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hyperlink" Target="https://github.com/wmo-im/wis2box/discussions" TargetMode="External"/><Relationship Id="rId4" Type="http://schemas.openxmlformats.org/officeDocument/2006/relationships/hyperlink" Target="https://docs.wis2box.wis.wmo.int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mo2016_powerpoint_standard_v2_dark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1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334503" y="1286176"/>
            <a:ext cx="8229600" cy="1801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Introducing WIS2 in a box</a:t>
            </a:r>
          </a:p>
          <a:p>
            <a:endParaRPr lang="fr-CH" sz="48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723778" y="2695960"/>
            <a:ext cx="4239138" cy="1495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Tom </a:t>
            </a:r>
            <a:r>
              <a:rPr lang="en-US" sz="2800" b="1" dirty="0" err="1">
                <a:solidFill>
                  <a:schemeClr val="bg1"/>
                </a:solidFill>
              </a:rPr>
              <a:t>Kralidis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Senior Geospatial Architect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Meteorological Service of Canada</a:t>
            </a:r>
            <a:endParaRPr lang="en-CH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tom.kralidis@ec.gc.ca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@</a:t>
            </a:r>
            <a:r>
              <a:rPr lang="en-US" sz="1800" b="1" dirty="0" err="1">
                <a:solidFill>
                  <a:schemeClr val="bg1"/>
                </a:solidFill>
              </a:rPr>
              <a:t>tomkralidis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US" sz="1400" b="1" dirty="0">
              <a:solidFill>
                <a:schemeClr val="bg1"/>
              </a:solidFill>
            </a:endParaRPr>
          </a:p>
          <a:p>
            <a:pPr algn="l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8FCE0-7367-487B-7043-8D91F8D9B34A}"/>
              </a:ext>
            </a:extLst>
          </p:cNvPr>
          <p:cNvSpPr txBox="1"/>
          <p:nvPr/>
        </p:nvSpPr>
        <p:spPr>
          <a:xfrm>
            <a:off x="5350345" y="192348"/>
            <a:ext cx="663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>
                <a:solidFill>
                  <a:schemeClr val="bg1"/>
                </a:solidFill>
              </a:rPr>
              <a:t>WIS 2.0 Training Workshop</a:t>
            </a:r>
            <a:r>
              <a:rPr lang="en-US" b="1" i="1" dirty="0">
                <a:solidFill>
                  <a:schemeClr val="bg1"/>
                </a:solidFill>
              </a:rPr>
              <a:t>, </a:t>
            </a:r>
            <a:r>
              <a:rPr lang="en-CH" b="1" i="1" dirty="0">
                <a:solidFill>
                  <a:schemeClr val="bg1"/>
                </a:solidFill>
              </a:rPr>
              <a:t>Windhoek</a:t>
            </a:r>
            <a:r>
              <a:rPr lang="en-US" b="1" i="1" dirty="0">
                <a:solidFill>
                  <a:schemeClr val="bg1"/>
                </a:solidFill>
              </a:rPr>
              <a:t>,</a:t>
            </a:r>
            <a:r>
              <a:rPr lang="en-CH" b="1" i="1" dirty="0">
                <a:solidFill>
                  <a:schemeClr val="bg1"/>
                </a:solidFill>
              </a:rPr>
              <a:t> Namibia,</a:t>
            </a:r>
            <a:r>
              <a:rPr lang="en-US" b="1" i="1" dirty="0">
                <a:solidFill>
                  <a:schemeClr val="bg1"/>
                </a:solidFill>
              </a:rPr>
              <a:t> 2</a:t>
            </a:r>
            <a:r>
              <a:rPr lang="en-CH" b="1" i="1" dirty="0">
                <a:solidFill>
                  <a:schemeClr val="bg1"/>
                </a:solidFill>
              </a:rPr>
              <a:t>0-24 March 2023</a:t>
            </a:r>
            <a:r>
              <a:rPr lang="en-US" dirty="0">
                <a:solidFill>
                  <a:schemeClr val="bg1"/>
                </a:solidFill>
              </a:rPr>
              <a:t>​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271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D748A9-0D5A-8FB8-26A2-34CC1CB8C22C}"/>
              </a:ext>
            </a:extLst>
          </p:cNvPr>
          <p:cNvSpPr/>
          <p:nvPr/>
        </p:nvSpPr>
        <p:spPr>
          <a:xfrm>
            <a:off x="-53788" y="-13415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Publish: </a:t>
            </a:r>
            <a:r>
              <a:rPr lang="en-CH" sz="3200" b="1"/>
              <a:t>WIS2 </a:t>
            </a:r>
            <a:r>
              <a:rPr lang="en-CH" sz="3200" b="1" dirty="0"/>
              <a:t>in a box can support National needs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07E87-5BDC-963F-CDE2-31E3D0E2D5DF}"/>
              </a:ext>
            </a:extLst>
          </p:cNvPr>
          <p:cNvSpPr txBox="1"/>
          <p:nvPr/>
        </p:nvSpPr>
        <p:spPr>
          <a:xfrm>
            <a:off x="287401" y="1313793"/>
            <a:ext cx="38536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i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WIS2 </a:t>
            </a:r>
            <a:r>
              <a:rPr lang="en-US" sz="2800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CH" sz="2800" b="1" i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 </a:t>
            </a:r>
            <a:r>
              <a:rPr lang="en-CH" sz="2800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support National information needs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ACAF3EB-F64D-D5A4-BDA8-166D5B77B64F}"/>
              </a:ext>
            </a:extLst>
          </p:cNvPr>
          <p:cNvSpPr/>
          <p:nvPr/>
        </p:nvSpPr>
        <p:spPr>
          <a:xfrm>
            <a:off x="4782866" y="3737009"/>
            <a:ext cx="3114999" cy="21933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CH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WIS2 box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690A4D6F-CB7F-C95F-AB19-3AD7DDCF5960}"/>
              </a:ext>
            </a:extLst>
          </p:cNvPr>
          <p:cNvSpPr/>
          <p:nvPr/>
        </p:nvSpPr>
        <p:spPr>
          <a:xfrm>
            <a:off x="6443842" y="4001875"/>
            <a:ext cx="1248049" cy="1278516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CH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</a:t>
            </a:r>
          </a:p>
        </p:txBody>
      </p:sp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91F3D9DC-C5C5-C0C1-73C2-CD3299923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8378" y="1506062"/>
            <a:ext cx="914400" cy="91440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8ED526C0-3CCF-D2A8-9870-18EC09F48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0270" y="3443367"/>
            <a:ext cx="914400" cy="91440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6BDA4C-3B3E-6AF0-E717-9F0C3246C80B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7763841" y="1951108"/>
            <a:ext cx="2224537" cy="12154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5455FB0-00A6-E7E5-6618-796172B1E962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7649256" y="2371945"/>
            <a:ext cx="2751014" cy="1528622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1AAAB8E-2799-165F-8729-5A0F9BE27081}"/>
              </a:ext>
            </a:extLst>
          </p:cNvPr>
          <p:cNvSpPr txBox="1"/>
          <p:nvPr/>
        </p:nvSpPr>
        <p:spPr>
          <a:xfrm>
            <a:off x="9153585" y="2386002"/>
            <a:ext cx="2751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can interact with data via a Web Portal accessing data from the OGC API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D4B4A5-0B5B-40D4-3466-3D1402A71255}"/>
              </a:ext>
            </a:extLst>
          </p:cNvPr>
          <p:cNvSpPr/>
          <p:nvPr/>
        </p:nvSpPr>
        <p:spPr>
          <a:xfrm>
            <a:off x="6138406" y="1869316"/>
            <a:ext cx="1497779" cy="3985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2">
                    <a:lumMod val="75000"/>
                  </a:schemeClr>
                </a:solidFill>
              </a:rPr>
              <a:t>Web Portal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6D33C6-68F5-5969-D17D-82F484B031BD}"/>
              </a:ext>
            </a:extLst>
          </p:cNvPr>
          <p:cNvSpPr/>
          <p:nvPr/>
        </p:nvSpPr>
        <p:spPr>
          <a:xfrm>
            <a:off x="4890357" y="4158475"/>
            <a:ext cx="1497779" cy="3985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2">
                    <a:lumMod val="75000"/>
                  </a:schemeClr>
                </a:solidFill>
              </a:rPr>
              <a:t>OGC API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0A00B1-2F80-7E62-28CE-536E728572C2}"/>
              </a:ext>
            </a:extLst>
          </p:cNvPr>
          <p:cNvCxnSpPr>
            <a:cxnSpLocks/>
            <a:stCxn id="22" idx="0"/>
            <a:endCxn id="3" idx="2"/>
          </p:cNvCxnSpPr>
          <p:nvPr/>
        </p:nvCxnSpPr>
        <p:spPr>
          <a:xfrm flipV="1">
            <a:off x="5639247" y="2267900"/>
            <a:ext cx="1248049" cy="1890575"/>
          </a:xfrm>
          <a:prstGeom prst="straightConnector1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292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70" y="1166018"/>
            <a:ext cx="4659823" cy="4525963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CA" sz="2800" dirty="0"/>
              <a:t>Publish</a:t>
            </a:r>
          </a:p>
          <a:p>
            <a:pPr lvl="1"/>
            <a:r>
              <a:rPr lang="en-CA" sz="2400" dirty="0"/>
              <a:t>Discovery metadata</a:t>
            </a:r>
          </a:p>
          <a:p>
            <a:pPr lvl="1"/>
            <a:r>
              <a:rPr lang="en-CA" sz="2400" dirty="0"/>
              <a:t>Data</a:t>
            </a:r>
          </a:p>
          <a:p>
            <a:pPr lvl="1"/>
            <a:r>
              <a:rPr lang="en-CA" sz="2400" dirty="0"/>
              <a:t>Notifications</a:t>
            </a:r>
          </a:p>
          <a:p>
            <a:r>
              <a:rPr lang="en-CA" sz="2800" dirty="0"/>
              <a:t>Subscribe</a:t>
            </a:r>
          </a:p>
          <a:p>
            <a:pPr lvl="1"/>
            <a:r>
              <a:rPr lang="en-CA" sz="2400" dirty="0"/>
              <a:t>WIS 2.0 Global Services subscription</a:t>
            </a:r>
          </a:p>
          <a:p>
            <a:pPr lvl="1"/>
            <a:r>
              <a:rPr lang="en-CA" sz="2400" dirty="0"/>
              <a:t>Notifications</a:t>
            </a:r>
          </a:p>
          <a:p>
            <a:r>
              <a:rPr lang="en-CA" sz="2800" dirty="0"/>
              <a:t>Download</a:t>
            </a:r>
          </a:p>
          <a:p>
            <a:pPr lvl="1"/>
            <a:r>
              <a:rPr lang="en-CA" sz="2400" dirty="0"/>
              <a:t>Notifications</a:t>
            </a:r>
          </a:p>
          <a:p>
            <a:pPr lvl="1"/>
            <a:r>
              <a:rPr lang="en-CA" sz="2400" dirty="0"/>
              <a:t>Core data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56A782-F468-C440-D1F6-8E50BE62D359}"/>
              </a:ext>
            </a:extLst>
          </p:cNvPr>
          <p:cNvGrpSpPr/>
          <p:nvPr/>
        </p:nvGrpSpPr>
        <p:grpSpPr>
          <a:xfrm>
            <a:off x="1209437" y="1232774"/>
            <a:ext cx="7618611" cy="2540573"/>
            <a:chOff x="1209437" y="1232774"/>
            <a:chExt cx="7618611" cy="254057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D9B334D-BF6E-6183-BEB7-410503D577CD}"/>
                </a:ext>
              </a:extLst>
            </p:cNvPr>
            <p:cNvSpPr/>
            <p:nvPr/>
          </p:nvSpPr>
          <p:spPr>
            <a:xfrm>
              <a:off x="1209437" y="1547017"/>
              <a:ext cx="2482887" cy="396139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A2A2AAB-BF44-7C39-B6D8-3EDEB882095F}"/>
                </a:ext>
              </a:extLst>
            </p:cNvPr>
            <p:cNvSpPr/>
            <p:nvPr/>
          </p:nvSpPr>
          <p:spPr>
            <a:xfrm>
              <a:off x="1209437" y="3154837"/>
              <a:ext cx="2749105" cy="618510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13AE176-A3E0-142C-CA41-7D1956ABFBFE}"/>
                </a:ext>
              </a:extLst>
            </p:cNvPr>
            <p:cNvSpPr/>
            <p:nvPr/>
          </p:nvSpPr>
          <p:spPr>
            <a:xfrm>
              <a:off x="5694557" y="1232774"/>
              <a:ext cx="3133491" cy="1024624"/>
            </a:xfrm>
            <a:prstGeom prst="roundRect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Design Time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A3F477-91BF-ABCC-7A11-39EB5F51853C}"/>
              </a:ext>
            </a:extLst>
          </p:cNvPr>
          <p:cNvGrpSpPr/>
          <p:nvPr/>
        </p:nvGrpSpPr>
        <p:grpSpPr>
          <a:xfrm>
            <a:off x="1209437" y="1992082"/>
            <a:ext cx="9773126" cy="3331360"/>
            <a:chOff x="1209437" y="1992082"/>
            <a:chExt cx="9773126" cy="333136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A3EF5D7-4BDB-FD0F-0D4D-50694DCD36A0}"/>
                </a:ext>
              </a:extLst>
            </p:cNvPr>
            <p:cNvSpPr/>
            <p:nvPr/>
          </p:nvSpPr>
          <p:spPr>
            <a:xfrm>
              <a:off x="7849072" y="2590518"/>
              <a:ext cx="3133491" cy="1024624"/>
            </a:xfrm>
            <a:prstGeom prst="roundRect">
              <a:avLst/>
            </a:prstGeom>
            <a:solidFill>
              <a:srgbClr val="00B050">
                <a:alpha val="1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Run Time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CD31F77-1927-E6C3-729C-4E83F5A72A23}"/>
                </a:ext>
              </a:extLst>
            </p:cNvPr>
            <p:cNvSpPr/>
            <p:nvPr/>
          </p:nvSpPr>
          <p:spPr>
            <a:xfrm>
              <a:off x="1209437" y="1992082"/>
              <a:ext cx="771763" cy="326136"/>
            </a:xfrm>
            <a:prstGeom prst="roundRect">
              <a:avLst/>
            </a:prstGeom>
            <a:solidFill>
              <a:srgbClr val="00B050">
                <a:alpha val="1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FC3975A-0074-9415-00A5-A0AD2B485266}"/>
                </a:ext>
              </a:extLst>
            </p:cNvPr>
            <p:cNvSpPr/>
            <p:nvPr/>
          </p:nvSpPr>
          <p:spPr>
            <a:xfrm>
              <a:off x="1209437" y="2367144"/>
              <a:ext cx="1637935" cy="326136"/>
            </a:xfrm>
            <a:prstGeom prst="roundRect">
              <a:avLst/>
            </a:prstGeom>
            <a:solidFill>
              <a:srgbClr val="00B050">
                <a:alpha val="1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FD58D63-58A2-F68E-59CC-F0D500953A61}"/>
                </a:ext>
              </a:extLst>
            </p:cNvPr>
            <p:cNvSpPr/>
            <p:nvPr/>
          </p:nvSpPr>
          <p:spPr>
            <a:xfrm>
              <a:off x="1209437" y="3853325"/>
              <a:ext cx="1637935" cy="326136"/>
            </a:xfrm>
            <a:prstGeom prst="roundRect">
              <a:avLst/>
            </a:prstGeom>
            <a:solidFill>
              <a:srgbClr val="00B050">
                <a:alpha val="1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C5E8D45-5DD0-5A80-21E1-A6959568C1DE}"/>
                </a:ext>
              </a:extLst>
            </p:cNvPr>
            <p:cNvSpPr/>
            <p:nvPr/>
          </p:nvSpPr>
          <p:spPr>
            <a:xfrm>
              <a:off x="1209438" y="4609585"/>
              <a:ext cx="1556912" cy="326136"/>
            </a:xfrm>
            <a:prstGeom prst="roundRect">
              <a:avLst/>
            </a:prstGeom>
            <a:solidFill>
              <a:srgbClr val="00B050">
                <a:alpha val="1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3FF687D-145C-26B7-F7BE-226775FEB03B}"/>
                </a:ext>
              </a:extLst>
            </p:cNvPr>
            <p:cNvSpPr/>
            <p:nvPr/>
          </p:nvSpPr>
          <p:spPr>
            <a:xfrm>
              <a:off x="1209437" y="4997306"/>
              <a:ext cx="1556914" cy="326136"/>
            </a:xfrm>
            <a:prstGeom prst="roundRect">
              <a:avLst/>
            </a:prstGeom>
            <a:solidFill>
              <a:srgbClr val="00B050">
                <a:alpha val="1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85E0B5A6-A3C2-1780-8263-97FCB8333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15358" y="2987568"/>
            <a:ext cx="3349140" cy="30491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92248E-FBEB-AECE-25A0-D71D6DBFC5E2}"/>
              </a:ext>
            </a:extLst>
          </p:cNvPr>
          <p:cNvSpPr txBox="1"/>
          <p:nvPr/>
        </p:nvSpPr>
        <p:spPr>
          <a:xfrm>
            <a:off x="6010508" y="6307962"/>
            <a:ext cx="31334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ngimg.com/png/35558-gears-pictur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5BF579-CC3F-D43E-B059-35E32421E2F8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Core Workflows</a:t>
            </a:r>
            <a:endParaRPr lang="en-CH" sz="3200" b="1" dirty="0"/>
          </a:p>
        </p:txBody>
      </p:sp>
    </p:spTree>
    <p:extLst>
      <p:ext uri="{BB962C8B-B14F-4D97-AF65-F5344CB8AC3E}">
        <p14:creationId xmlns:p14="http://schemas.microsoft.com/office/powerpoint/2010/main" val="107470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730209-86A0-C90B-F5A8-7D6A96CA2E69}"/>
              </a:ext>
            </a:extLst>
          </p:cNvPr>
          <p:cNvSpPr/>
          <p:nvPr/>
        </p:nvSpPr>
        <p:spPr>
          <a:xfrm>
            <a:off x="433498" y="1062477"/>
            <a:ext cx="2180534" cy="540255"/>
          </a:xfrm>
          <a:prstGeom prst="roundRect">
            <a:avLst/>
          </a:prstGeom>
          <a:solidFill>
            <a:srgbClr val="00B05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(file) arrival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2437B5-DABD-4256-8577-4F09E54180A5}"/>
              </a:ext>
            </a:extLst>
          </p:cNvPr>
          <p:cNvSpPr/>
          <p:nvPr/>
        </p:nvSpPr>
        <p:spPr>
          <a:xfrm>
            <a:off x="433498" y="2846018"/>
            <a:ext cx="2180534" cy="540255"/>
          </a:xfrm>
          <a:prstGeom prst="roundRect">
            <a:avLst/>
          </a:prstGeom>
          <a:solidFill>
            <a:srgbClr val="00B05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Identification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22A3646-55FE-DD63-4C3A-D4DB8221B759}"/>
              </a:ext>
            </a:extLst>
          </p:cNvPr>
          <p:cNvSpPr/>
          <p:nvPr/>
        </p:nvSpPr>
        <p:spPr>
          <a:xfrm>
            <a:off x="3027069" y="2546452"/>
            <a:ext cx="2338620" cy="1139385"/>
          </a:xfrm>
          <a:prstGeom prst="roundRect">
            <a:avLst/>
          </a:prstGeom>
          <a:solidFill>
            <a:srgbClr val="00B05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pipeline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(Transformation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passthrough)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9DAFCD-83D0-1E33-1334-F3E3000D26EB}"/>
              </a:ext>
            </a:extLst>
          </p:cNvPr>
          <p:cNvSpPr/>
          <p:nvPr/>
        </p:nvSpPr>
        <p:spPr>
          <a:xfrm>
            <a:off x="3790256" y="5191916"/>
            <a:ext cx="2161007" cy="477309"/>
          </a:xfrm>
          <a:prstGeom prst="roundRect">
            <a:avLst/>
          </a:prstGeom>
          <a:solidFill>
            <a:srgbClr val="00B05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Publication (WAF)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71F5AD2-2D1E-FB94-C3B0-59E3BCD6F3A2}"/>
              </a:ext>
            </a:extLst>
          </p:cNvPr>
          <p:cNvSpPr/>
          <p:nvPr/>
        </p:nvSpPr>
        <p:spPr>
          <a:xfrm>
            <a:off x="6679688" y="4044703"/>
            <a:ext cx="2161007" cy="477309"/>
          </a:xfrm>
          <a:prstGeom prst="roundRect">
            <a:avLst/>
          </a:prstGeom>
          <a:solidFill>
            <a:srgbClr val="00B05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PubSub</a:t>
            </a:r>
            <a:r>
              <a:rPr lang="en-US" dirty="0">
                <a:solidFill>
                  <a:schemeClr val="tx1"/>
                </a:solidFill>
              </a:rPr>
              <a:t> Notification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9A72A0E-F2DA-8ED7-CAC8-A29C2321D962}"/>
              </a:ext>
            </a:extLst>
          </p:cNvPr>
          <p:cNvSpPr/>
          <p:nvPr/>
        </p:nvSpPr>
        <p:spPr>
          <a:xfrm>
            <a:off x="5842145" y="2307797"/>
            <a:ext cx="2161007" cy="477309"/>
          </a:xfrm>
          <a:prstGeom prst="roundRect">
            <a:avLst/>
          </a:prstGeom>
          <a:solidFill>
            <a:srgbClr val="00B05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Publication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82F86F-9026-CA50-9929-EB309BDDF06E}"/>
              </a:ext>
            </a:extLst>
          </p:cNvPr>
          <p:cNvCxnSpPr>
            <a:cxnSpLocks/>
            <a:stCxn id="12" idx="0"/>
            <a:endCxn id="14" idx="2"/>
          </p:cNvCxnSpPr>
          <p:nvPr/>
        </p:nvCxnSpPr>
        <p:spPr>
          <a:xfrm flipV="1">
            <a:off x="4870760" y="2785106"/>
            <a:ext cx="2051889" cy="24068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81F8DB-2631-CB8F-A3B2-F06955A92C2D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1523765" y="1602732"/>
            <a:ext cx="0" cy="1243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3A4508A-408A-152A-1D05-836933F8FAB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2614032" y="3116145"/>
            <a:ext cx="4130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63D4DF1-63D0-80A1-88A3-5D59112CB4EB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4196379" y="3685837"/>
            <a:ext cx="674381" cy="15060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850FA6-E8CE-E200-C2DB-775EF1BFE76F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5951263" y="4522012"/>
            <a:ext cx="1808929" cy="9085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API - Computer Science Wiki">
            <a:extLst>
              <a:ext uri="{FF2B5EF4-FFF2-40B4-BE49-F238E27FC236}">
                <a16:creationId xmlns:a16="http://schemas.microsoft.com/office/drawing/2014/main" id="{B17708E1-C53C-B747-269D-09A5202F6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412" y="1647276"/>
            <a:ext cx="747829" cy="582421"/>
          </a:xfrm>
          <a:prstGeom prst="rect">
            <a:avLst/>
          </a:prstGeom>
        </p:spPr>
      </p:pic>
      <p:pic>
        <p:nvPicPr>
          <p:cNvPr id="59" name="Picture 2" descr="IndoorGML OGC">
            <a:extLst>
              <a:ext uri="{FF2B5EF4-FFF2-40B4-BE49-F238E27FC236}">
                <a16:creationId xmlns:a16="http://schemas.microsoft.com/office/drawing/2014/main" id="{8441184F-6ACD-4C07-57F1-DD9094204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851" y="1715456"/>
            <a:ext cx="948614" cy="47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QTT Specification">
            <a:extLst>
              <a:ext uri="{FF2B5EF4-FFF2-40B4-BE49-F238E27FC236}">
                <a16:creationId xmlns:a16="http://schemas.microsoft.com/office/drawing/2014/main" id="{319CD539-D644-C770-F4F8-012AFF5F2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799" y="3610025"/>
            <a:ext cx="1776761" cy="4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039" descr="Icon&#10;&#10;Description automatically generated">
            <a:extLst>
              <a:ext uri="{FF2B5EF4-FFF2-40B4-BE49-F238E27FC236}">
                <a16:creationId xmlns:a16="http://schemas.microsoft.com/office/drawing/2014/main" id="{F0E01AAC-CDC7-B61B-C569-E09B12607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339313" y="1332604"/>
            <a:ext cx="1618179" cy="1618179"/>
          </a:xfrm>
          <a:prstGeom prst="rect">
            <a:avLst/>
          </a:prstGeom>
        </p:spPr>
      </p:pic>
      <p:cxnSp>
        <p:nvCxnSpPr>
          <p:cNvPr id="1042" name="Elbow Connector 1041">
            <a:extLst>
              <a:ext uri="{FF2B5EF4-FFF2-40B4-BE49-F238E27FC236}">
                <a16:creationId xmlns:a16="http://schemas.microsoft.com/office/drawing/2014/main" id="{42F6A81F-4A99-DEA0-78A1-68DD79D042CB}"/>
              </a:ext>
            </a:extLst>
          </p:cNvPr>
          <p:cNvCxnSpPr>
            <a:cxnSpLocks/>
            <a:stCxn id="1040" idx="1"/>
            <a:endCxn id="13" idx="3"/>
          </p:cNvCxnSpPr>
          <p:nvPr/>
        </p:nvCxnSpPr>
        <p:spPr>
          <a:xfrm rot="10800000" flipV="1">
            <a:off x="8840695" y="2141694"/>
            <a:ext cx="1498618" cy="21416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B719F3A2-44A6-CB25-515C-104DB5692F4A}"/>
              </a:ext>
            </a:extLst>
          </p:cNvPr>
          <p:cNvCxnSpPr>
            <a:cxnSpLocks/>
            <a:stCxn id="13" idx="3"/>
            <a:endCxn id="1040" idx="2"/>
          </p:cNvCxnSpPr>
          <p:nvPr/>
        </p:nvCxnSpPr>
        <p:spPr>
          <a:xfrm flipV="1">
            <a:off x="8840695" y="2950783"/>
            <a:ext cx="2307708" cy="13325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FB3C5B55-814A-123C-8C0F-69E5AD884A64}"/>
              </a:ext>
            </a:extLst>
          </p:cNvPr>
          <p:cNvCxnSpPr>
            <a:cxnSpLocks/>
            <a:stCxn id="1040" idx="2"/>
            <a:endCxn id="12" idx="3"/>
          </p:cNvCxnSpPr>
          <p:nvPr/>
        </p:nvCxnSpPr>
        <p:spPr>
          <a:xfrm rot="5400000">
            <a:off x="7309939" y="1592107"/>
            <a:ext cx="2479788" cy="519714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52191A3-8A5E-41C0-4EDB-5C3180B59D7C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/>
              <a:t>Data Exchange Lifecycle (Runtime)</a:t>
            </a:r>
            <a:endParaRPr lang="en-CH" sz="3200" b="1" dirty="0"/>
          </a:p>
        </p:txBody>
      </p:sp>
    </p:spTree>
    <p:extLst>
      <p:ext uri="{BB962C8B-B14F-4D97-AF65-F5344CB8AC3E}">
        <p14:creationId xmlns:p14="http://schemas.microsoft.com/office/powerpoint/2010/main" val="287797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D2E0AB-FC31-48A3-4F59-55CC93E18D46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WIS2 Components and Standards</a:t>
            </a:r>
            <a:endParaRPr lang="en-CH" sz="3200" b="1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BA48E67-E398-7065-2DE7-61C9DFD690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18640" y="1053296"/>
          <a:ext cx="8900932" cy="556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728">
                  <a:extLst>
                    <a:ext uri="{9D8B030D-6E8A-4147-A177-3AD203B41FA5}">
                      <a16:colId xmlns:a16="http://schemas.microsoft.com/office/drawing/2014/main" val="1939316374"/>
                    </a:ext>
                  </a:extLst>
                </a:gridCol>
                <a:gridCol w="3252487">
                  <a:extLst>
                    <a:ext uri="{9D8B030D-6E8A-4147-A177-3AD203B41FA5}">
                      <a16:colId xmlns:a16="http://schemas.microsoft.com/office/drawing/2014/main" val="1768579679"/>
                    </a:ext>
                  </a:extLst>
                </a:gridCol>
                <a:gridCol w="3055717">
                  <a:extLst>
                    <a:ext uri="{9D8B030D-6E8A-4147-A177-3AD203B41FA5}">
                      <a16:colId xmlns:a16="http://schemas.microsoft.com/office/drawing/2014/main" val="2179817203"/>
                    </a:ext>
                  </a:extLst>
                </a:gridCol>
              </a:tblGrid>
              <a:tr h="458084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Protocol/Interface/API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Content/Encoding(s)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345333"/>
                  </a:ext>
                </a:extLst>
              </a:tr>
              <a:tr h="703961">
                <a:tc>
                  <a:txBody>
                    <a:bodyPr/>
                    <a:lstStyle/>
                    <a:p>
                      <a:r>
                        <a:rPr lang="en-US" dirty="0"/>
                        <a:t>Global Discovery Catalogue</a:t>
                      </a:r>
                    </a:p>
                    <a:p>
                      <a:r>
                        <a:rPr lang="en-US" dirty="0"/>
                        <a:t>Message Replay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HTTP/S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OpenAPI</a:t>
                      </a:r>
                      <a:br>
                        <a:rPr lang="en-US" dirty="0"/>
                      </a:br>
                      <a:r>
                        <a:rPr lang="en-US" dirty="0"/>
                        <a:t>OGC API – Records – Part 1: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WCMP2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Topic hierarchy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Notification message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159901"/>
                  </a:ext>
                </a:extLst>
              </a:tr>
              <a:tr h="322111">
                <a:tc>
                  <a:txBody>
                    <a:bodyPr/>
                    <a:lstStyle/>
                    <a:p>
                      <a:r>
                        <a:rPr lang="en-US" dirty="0"/>
                        <a:t>Global Broker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MQTT/S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Notification message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148798"/>
                  </a:ext>
                </a:extLst>
              </a:tr>
              <a:tr h="1288442">
                <a:tc>
                  <a:txBody>
                    <a:bodyPr/>
                    <a:lstStyle/>
                    <a:p>
                      <a:r>
                        <a:rPr lang="en-US" dirty="0"/>
                        <a:t>Global 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Programme specific: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GRIB2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BUFR4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WaterML2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CF/</a:t>
                      </a:r>
                      <a:r>
                        <a:rPr lang="en-US" dirty="0" err="1"/>
                        <a:t>NetCDF</a:t>
                      </a:r>
                      <a:endParaRPr lang="en-US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/>
                        <a:t>GeoJSON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927778"/>
                  </a:ext>
                </a:extLst>
              </a:tr>
              <a:tr h="1047048">
                <a:tc>
                  <a:txBody>
                    <a:bodyPr/>
                    <a:lstStyle/>
                    <a:p>
                      <a:r>
                        <a:rPr lang="en-US" dirty="0"/>
                        <a:t>WIS2 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HTTP/S</a:t>
                      </a:r>
                    </a:p>
                    <a:p>
                      <a:r>
                        <a:rPr lang="en-US" dirty="0"/>
                        <a:t>MQTT/S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WCMP2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Topic hierarchy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Notification message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914821"/>
                  </a:ext>
                </a:extLst>
              </a:tr>
              <a:tr h="1047048">
                <a:tc>
                  <a:txBody>
                    <a:bodyPr/>
                    <a:lstStyle/>
                    <a:p>
                      <a:r>
                        <a:rPr lang="en-US" dirty="0"/>
                        <a:t>Global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/>
                        <a:t>OpenMetrics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138229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C446346-903A-8455-B21F-920F924268C3}"/>
              </a:ext>
            </a:extLst>
          </p:cNvPr>
          <p:cNvSpPr/>
          <p:nvPr/>
        </p:nvSpPr>
        <p:spPr>
          <a:xfrm>
            <a:off x="1618640" y="4560425"/>
            <a:ext cx="8900932" cy="960699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3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3CCE-1609-0D1B-B2AE-63980F0CF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drive dataset ingest and publication</a:t>
            </a:r>
          </a:p>
          <a:p>
            <a:pPr lvl="1"/>
            <a:r>
              <a:rPr lang="en-US" dirty="0"/>
              <a:t>Dataset pipelines</a:t>
            </a:r>
          </a:p>
          <a:p>
            <a:pPr lvl="1"/>
            <a:r>
              <a:rPr lang="en-US" dirty="0"/>
              <a:t>Data mapping configuration</a:t>
            </a:r>
          </a:p>
          <a:p>
            <a:pPr lvl="1"/>
            <a:r>
              <a:rPr lang="en-US" dirty="0"/>
              <a:t>Discovery metadata</a:t>
            </a:r>
          </a:p>
          <a:p>
            <a:r>
              <a:rPr lang="en-US" dirty="0"/>
              <a:t>functionality implemented in </a:t>
            </a:r>
            <a:r>
              <a:rPr lang="en-US" dirty="0" err="1"/>
              <a:t>pywcmp</a:t>
            </a:r>
            <a:endParaRPr lang="en-US" dirty="0"/>
          </a:p>
          <a:p>
            <a:pPr lvl="1"/>
            <a:r>
              <a:rPr lang="en-US" dirty="0"/>
              <a:t>List topics</a:t>
            </a:r>
          </a:p>
          <a:p>
            <a:pPr lvl="1"/>
            <a:r>
              <a:rPr lang="en-US" dirty="0"/>
              <a:t>Validate topics</a:t>
            </a:r>
          </a:p>
          <a:p>
            <a:pPr lvl="1"/>
            <a:r>
              <a:rPr lang="en-US" dirty="0">
                <a:hlinkClick r:id="rId2"/>
              </a:rPr>
              <a:t>github.com/wmo-im/pywcmp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D2E0AB-FC31-48A3-4F59-55CC93E18D46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Topic hierarchy implementation</a:t>
            </a:r>
            <a:endParaRPr lang="en-CH" sz="3200" b="1" dirty="0"/>
          </a:p>
        </p:txBody>
      </p:sp>
    </p:spTree>
    <p:extLst>
      <p:ext uri="{BB962C8B-B14F-4D97-AF65-F5344CB8AC3E}">
        <p14:creationId xmlns:p14="http://schemas.microsoft.com/office/powerpoint/2010/main" val="2708520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D2E0AB-FC31-48A3-4F59-55CC93E18D46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Topic hierarchy implementation</a:t>
            </a:r>
            <a:endParaRPr lang="en-CH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3D2675-6AA1-31A9-21E4-A52C579E4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094" y="891803"/>
            <a:ext cx="8931812" cy="57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54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3CCE-1609-0D1B-B2AE-63980F0CF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6" y="1166018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Sending data notifications</a:t>
            </a:r>
          </a:p>
          <a:p>
            <a:r>
              <a:rPr lang="en-US" dirty="0">
                <a:cs typeface="Courier New" panose="02070309020205020404" pitchFamily="49" charset="0"/>
              </a:rPr>
              <a:t>Provided as API endpoint for replay workflow/use case</a:t>
            </a:r>
          </a:p>
          <a:p>
            <a:r>
              <a:rPr lang="en-US" dirty="0"/>
              <a:t>Full support of </a:t>
            </a:r>
            <a:r>
              <a:rPr lang="en-US" dirty="0" err="1"/>
              <a:t>GeoJSON</a:t>
            </a:r>
            <a:r>
              <a:rPr lang="en-US" dirty="0"/>
              <a:t> geometries</a:t>
            </a:r>
          </a:p>
          <a:p>
            <a:r>
              <a:rPr lang="en-US" dirty="0"/>
              <a:t>WSI:</a:t>
            </a:r>
          </a:p>
          <a:p>
            <a:pPr lvl="1"/>
            <a:r>
              <a:rPr lang="en-US" dirty="0"/>
              <a:t>Adds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properties.wigos_station_identifier</a:t>
            </a:r>
            <a:endParaRPr lang="en-US" dirty="0"/>
          </a:p>
          <a:p>
            <a:r>
              <a:rPr lang="en-US" dirty="0"/>
              <a:t>Functionality implemented in </a:t>
            </a:r>
            <a:r>
              <a:rPr lang="en-US" dirty="0" err="1"/>
              <a:t>pywis-pubsub</a:t>
            </a:r>
            <a:endParaRPr lang="en-US" dirty="0"/>
          </a:p>
          <a:p>
            <a:pPr lvl="1"/>
            <a:r>
              <a:rPr lang="en-US" dirty="0"/>
              <a:t>Standalone implementation for data subscription/download</a:t>
            </a:r>
          </a:p>
          <a:p>
            <a:pPr lvl="1"/>
            <a:r>
              <a:rPr lang="en-US" dirty="0">
                <a:hlinkClick r:id="rId2"/>
              </a:rPr>
              <a:t>github.com/wmo-im/pywis-pubsub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05CD13-5EAC-5596-D3CD-33577480DE9C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Notification message implementation (</a:t>
            </a:r>
            <a:r>
              <a:rPr lang="en-US" sz="3200" b="1" dirty="0" err="1"/>
              <a:t>GeoJSON</a:t>
            </a:r>
            <a:r>
              <a:rPr lang="en-US" sz="3200" b="1" dirty="0"/>
              <a:t> RFC7946)</a:t>
            </a:r>
            <a:endParaRPr lang="en-CH" sz="3200" b="1" dirty="0"/>
          </a:p>
        </p:txBody>
      </p:sp>
    </p:spTree>
    <p:extLst>
      <p:ext uri="{BB962C8B-B14F-4D97-AF65-F5344CB8AC3E}">
        <p14:creationId xmlns:p14="http://schemas.microsoft.com/office/powerpoint/2010/main" val="3963027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D2E0AB-FC31-48A3-4F59-55CC93E18D46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Notification message implementation (</a:t>
            </a:r>
            <a:r>
              <a:rPr lang="en-US" sz="3200" b="1" dirty="0" err="1"/>
              <a:t>GeoJSON</a:t>
            </a:r>
            <a:r>
              <a:rPr lang="en-US" sz="3200" b="1" dirty="0"/>
              <a:t> RFC7946)</a:t>
            </a:r>
          </a:p>
          <a:p>
            <a:pPr algn="ctr"/>
            <a:r>
              <a:rPr lang="en-US" sz="3200" b="1" dirty="0"/>
              <a:t>Replay API</a:t>
            </a:r>
            <a:endParaRPr lang="en-CH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F1800-B96B-FAEF-F744-1D6156A75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1" y="3416089"/>
            <a:ext cx="6282397" cy="3116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D6F44-7FB8-BB46-5EC5-9DE3B2024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744" y="1076177"/>
            <a:ext cx="6713931" cy="29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6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3CCE-1609-0D1B-B2AE-63980F0CF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6018"/>
            <a:ext cx="10972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WMO Core Metadata Profile 2 (WCMP2)</a:t>
            </a:r>
          </a:p>
          <a:p>
            <a:r>
              <a:rPr lang="en-US" dirty="0"/>
              <a:t>Metadata curation/management</a:t>
            </a:r>
          </a:p>
          <a:p>
            <a:pPr lvl="1"/>
            <a:r>
              <a:rPr lang="en-US" dirty="0"/>
              <a:t>UI in development</a:t>
            </a:r>
          </a:p>
          <a:p>
            <a:r>
              <a:rPr lang="en-US" dirty="0"/>
              <a:t>Profile of OGC API – Records standard</a:t>
            </a:r>
          </a:p>
          <a:p>
            <a:r>
              <a:rPr lang="en-US" dirty="0"/>
              <a:t>Implemented in numerous tools:</a:t>
            </a:r>
          </a:p>
          <a:p>
            <a:pPr lvl="1"/>
            <a:r>
              <a:rPr lang="en-US" dirty="0" err="1"/>
              <a:t>pygeometa</a:t>
            </a:r>
            <a:endParaRPr lang="en-US" dirty="0"/>
          </a:p>
          <a:p>
            <a:pPr lvl="1"/>
            <a:r>
              <a:rPr lang="en-US" dirty="0" err="1"/>
              <a:t>pygeoapi</a:t>
            </a:r>
            <a:endParaRPr lang="en-US" dirty="0"/>
          </a:p>
          <a:p>
            <a:pPr lvl="1"/>
            <a:r>
              <a:rPr lang="en-US" dirty="0" err="1"/>
              <a:t>pycsw</a:t>
            </a:r>
            <a:endParaRPr lang="en-US" dirty="0"/>
          </a:p>
          <a:p>
            <a:pPr lvl="1"/>
            <a:r>
              <a:rPr lang="en-US" dirty="0" err="1"/>
              <a:t>OWSLib</a:t>
            </a:r>
            <a:endParaRPr lang="en-US" dirty="0"/>
          </a:p>
          <a:p>
            <a:pPr lvl="1"/>
            <a:r>
              <a:rPr lang="en-US" dirty="0" err="1"/>
              <a:t>MetaSearch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D2E0AB-FC31-48A3-4F59-55CC93E18D46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Discovery metadata implementation (WCMP2)</a:t>
            </a:r>
            <a:endParaRPr lang="en-CH" sz="3200" b="1" dirty="0"/>
          </a:p>
        </p:txBody>
      </p:sp>
    </p:spTree>
    <p:extLst>
      <p:ext uri="{BB962C8B-B14F-4D97-AF65-F5344CB8AC3E}">
        <p14:creationId xmlns:p14="http://schemas.microsoft.com/office/powerpoint/2010/main" val="2690342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D2E0AB-FC31-48A3-4F59-55CC93E18D46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Discovery metadata implementation (WCMP2)</a:t>
            </a:r>
            <a:endParaRPr lang="en-CH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C5237F-B683-8B7C-E8D1-005C7BEE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243" y="892476"/>
            <a:ext cx="7772400" cy="507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46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4853AD4-E260-533D-72E5-5DA64A3EB46C}"/>
              </a:ext>
            </a:extLst>
          </p:cNvPr>
          <p:cNvGraphicFramePr/>
          <p:nvPr/>
        </p:nvGraphicFramePr>
        <p:xfrm>
          <a:off x="970629" y="871098"/>
          <a:ext cx="11872229" cy="4954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BC0FB6-BAD9-C4BE-BFDD-E3951DE57476}"/>
              </a:ext>
            </a:extLst>
          </p:cNvPr>
          <p:cNvSpPr txBox="1"/>
          <p:nvPr/>
        </p:nvSpPr>
        <p:spPr>
          <a:xfrm>
            <a:off x="6522567" y="3868396"/>
            <a:ext cx="5205431" cy="24288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WIS2 in a box</a:t>
            </a:r>
          </a:p>
          <a:p>
            <a:pPr lvl="1">
              <a:lnSpc>
                <a:spcPct val="120000"/>
              </a:lnSpc>
            </a:pPr>
            <a:r>
              <a:rPr lang="en-US" sz="1400" i="1" dirty="0">
                <a:solidFill>
                  <a:srgbClr val="2A2A2A"/>
                </a:solidFill>
                <a:latin typeface="Arial"/>
              </a:rPr>
              <a:t>Open-source reference implementation of WIS 2.0 for LDC, SIDS and Members adopting open-source solutions  </a:t>
            </a:r>
          </a:p>
          <a:p>
            <a:pPr lvl="1">
              <a:lnSpc>
                <a:spcPct val="120000"/>
              </a:lnSpc>
            </a:pPr>
            <a:endParaRPr lang="en-US" sz="1600" i="1" dirty="0">
              <a:solidFill>
                <a:srgbClr val="2A2A2A"/>
              </a:solidFill>
              <a:latin typeface="Arial"/>
            </a:endParaRPr>
          </a:p>
          <a:p>
            <a:pPr lvl="1">
              <a:lnSpc>
                <a:spcPct val="120000"/>
              </a:lnSpc>
            </a:pPr>
            <a:endParaRPr lang="en-US" sz="1600" i="1" dirty="0">
              <a:solidFill>
                <a:srgbClr val="2A2A2A"/>
              </a:solidFill>
              <a:latin typeface="Arial"/>
            </a:endParaRPr>
          </a:p>
          <a:p>
            <a:pPr lvl="1">
              <a:lnSpc>
                <a:spcPct val="120000"/>
              </a:lnSpc>
            </a:pPr>
            <a:endParaRPr lang="en-US" sz="1600" i="1" dirty="0">
              <a:solidFill>
                <a:srgbClr val="2A2A2A"/>
              </a:solidFill>
              <a:latin typeface="Arial"/>
            </a:endParaRPr>
          </a:p>
          <a:p>
            <a:pPr lvl="1">
              <a:lnSpc>
                <a:spcPct val="120000"/>
              </a:lnSpc>
            </a:pPr>
            <a:endParaRPr lang="en-US" sz="1600" i="1" dirty="0">
              <a:solidFill>
                <a:srgbClr val="2A2A2A"/>
              </a:solidFill>
              <a:latin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0B87E-20F6-FDB4-82EA-A0DA581FE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56C503E-47F4-DCAA-170C-20ACE7BAAE0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48668" y="5239730"/>
          <a:ext cx="4753228" cy="1102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80D748A9-0D5A-8FB8-26A2-34CC1CB8C22C}"/>
              </a:ext>
            </a:extLst>
          </p:cNvPr>
          <p:cNvSpPr/>
          <p:nvPr/>
        </p:nvSpPr>
        <p:spPr>
          <a:xfrm>
            <a:off x="-53788" y="-13415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WIS2 in </a:t>
            </a:r>
            <a:r>
              <a:rPr lang="en-CH" sz="3200" b="1"/>
              <a:t>a box</a:t>
            </a:r>
            <a:r>
              <a:rPr lang="en-US" sz="3200" b="1" dirty="0"/>
              <a:t> History</a:t>
            </a:r>
            <a:endParaRPr lang="en-CH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0E4DD5-77B1-A8F1-5F5A-AAA3CC13EBB1}"/>
              </a:ext>
            </a:extLst>
          </p:cNvPr>
          <p:cNvSpPr txBox="1"/>
          <p:nvPr/>
        </p:nvSpPr>
        <p:spPr>
          <a:xfrm>
            <a:off x="197809" y="1145532"/>
            <a:ext cx="711739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 on WIS 2.0 </a:t>
            </a:r>
            <a:r>
              <a:rPr lang="en-CH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demonstration projects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(September 2021)</a:t>
            </a:r>
            <a:endParaRPr lang="en-CH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1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CH" sz="1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emonstration of WIS 2.0 principles by WMO Community</a:t>
            </a:r>
          </a:p>
          <a:p>
            <a:pPr marL="285750" indent="-285750">
              <a:buFontTx/>
              <a:buChar char="-"/>
            </a:pPr>
            <a:r>
              <a:rPr lang="en-CH" sz="1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Foundation of WIS 2.0 Architecture</a:t>
            </a:r>
          </a:p>
          <a:p>
            <a:pPr marL="285750" indent="-285750">
              <a:buFontTx/>
              <a:buChar char="-"/>
            </a:pPr>
            <a:r>
              <a:rPr lang="en-CH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WIS2 in a </a:t>
            </a:r>
            <a:r>
              <a:rPr lang="en-CH" b="1" i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(November 2021)</a:t>
            </a:r>
            <a:endParaRPr lang="en-CH" b="1" i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GB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Facilitate adoption of WIS2 by Members</a:t>
            </a:r>
          </a:p>
          <a:p>
            <a:pPr marL="742950" lvl="1" indent="-285750">
              <a:buFontTx/>
              <a:buChar char="-"/>
            </a:pPr>
            <a:r>
              <a:rPr lang="en-GB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implementation of the Technical</a:t>
            </a:r>
            <a:br>
              <a:rPr lang="en-GB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Regulations of WIS2</a:t>
            </a:r>
          </a:p>
        </p:txBody>
      </p:sp>
    </p:spTree>
    <p:extLst>
      <p:ext uri="{BB962C8B-B14F-4D97-AF65-F5344CB8AC3E}">
        <p14:creationId xmlns:p14="http://schemas.microsoft.com/office/powerpoint/2010/main" val="4089006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D2E0AB-FC31-48A3-4F59-55CC93E18D46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Discovery metadata implementation (WCMP2)</a:t>
            </a:r>
            <a:endParaRPr lang="en-CH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E8872-8BE2-5057-9475-82DD8C15B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5" y="1198452"/>
            <a:ext cx="15192444" cy="456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43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D748A9-0D5A-8FB8-26A2-34CC1CB8C22C}"/>
              </a:ext>
            </a:extLst>
          </p:cNvPr>
          <p:cNvSpPr/>
          <p:nvPr/>
        </p:nvSpPr>
        <p:spPr>
          <a:xfrm>
            <a:off x="-53788" y="-13415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WIS2 in a box is Open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973076-B252-4ADF-85F3-D70ECD3E123B}"/>
              </a:ext>
            </a:extLst>
          </p:cNvPr>
          <p:cNvSpPr/>
          <p:nvPr/>
        </p:nvSpPr>
        <p:spPr>
          <a:xfrm>
            <a:off x="2836985" y="903450"/>
            <a:ext cx="6453553" cy="1904228"/>
          </a:xfrm>
          <a:prstGeom prst="rect">
            <a:avLst/>
          </a:prstGeom>
          <a:noFill/>
          <a:ln w="158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0E4BF3-4D23-7066-EAB7-182A4C947658}"/>
              </a:ext>
            </a:extLst>
          </p:cNvPr>
          <p:cNvSpPr txBox="1"/>
          <p:nvPr/>
        </p:nvSpPr>
        <p:spPr>
          <a:xfrm>
            <a:off x="3581401" y="1613708"/>
            <a:ext cx="53540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20000"/>
              </a:spcBef>
              <a:buFont typeface="Arial"/>
              <a:buChar char="–"/>
            </a:pPr>
            <a:r>
              <a:rPr lang="en-CA" dirty="0">
                <a:solidFill>
                  <a:prstClr val="black"/>
                </a:solidFill>
              </a:rPr>
              <a:t>Code: </a:t>
            </a:r>
            <a:r>
              <a:rPr lang="en-CA" dirty="0">
                <a:solidFill>
                  <a:srgbClr val="4F81BD">
                    <a:lumMod val="75000"/>
                  </a:srgb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github.com/wmo-im/wis2box</a:t>
            </a:r>
            <a:endParaRPr lang="en-CA" dirty="0">
              <a:solidFill>
                <a:srgbClr val="4F81BD">
                  <a:lumMod val="75000"/>
                </a:srgbClr>
              </a:solidFill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–"/>
            </a:pPr>
            <a:r>
              <a:rPr lang="en-CA" dirty="0">
                <a:solidFill>
                  <a:prstClr val="black"/>
                </a:solidFill>
              </a:rPr>
              <a:t>Documentation: </a:t>
            </a:r>
            <a:r>
              <a:rPr lang="en-CA" dirty="0">
                <a:solidFill>
                  <a:srgbClr val="4F81BD">
                    <a:lumMod val="75000"/>
                  </a:srgb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docs.wis2box.wis.wmo.int</a:t>
            </a:r>
            <a:endParaRPr lang="en-CA" dirty="0">
              <a:solidFill>
                <a:srgbClr val="4F81BD">
                  <a:lumMod val="75000"/>
                </a:srgbClr>
              </a:solidFill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–"/>
            </a:pPr>
            <a:r>
              <a:rPr lang="en-CA" dirty="0">
                <a:solidFill>
                  <a:prstClr val="black"/>
                </a:solidFill>
              </a:rPr>
              <a:t>Forum: </a:t>
            </a:r>
            <a:r>
              <a:rPr lang="en-CA" dirty="0">
                <a:solidFill>
                  <a:srgbClr val="4F81BD">
                    <a:lumMod val="75000"/>
                  </a:srgb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github.com/wmo-im/wis2box/discussions</a:t>
            </a:r>
            <a:endParaRPr lang="en-CA" dirty="0">
              <a:solidFill>
                <a:srgbClr val="4F81BD">
                  <a:lumMod val="75000"/>
                </a:srgbClr>
              </a:solidFill>
            </a:endParaRPr>
          </a:p>
          <a:p>
            <a:pPr lvl="0">
              <a:spcBef>
                <a:spcPct val="20000"/>
              </a:spcBef>
            </a:pPr>
            <a:endParaRPr lang="en-CA" sz="2100" dirty="0">
              <a:solidFill>
                <a:prstClr val="black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5D3611-FE96-8271-E309-DB6FBCF8E256}"/>
              </a:ext>
            </a:extLst>
          </p:cNvPr>
          <p:cNvSpPr txBox="1"/>
          <p:nvPr/>
        </p:nvSpPr>
        <p:spPr>
          <a:xfrm>
            <a:off x="4145771" y="1111506"/>
            <a:ext cx="5155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CH" sz="20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itHub </a:t>
            </a:r>
            <a:r>
              <a:rPr lang="en-CH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repositories </a:t>
            </a:r>
            <a:r>
              <a:rPr lang="en-CH" sz="20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doc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umentation</a:t>
            </a:r>
            <a:endParaRPr lang="en-CH" sz="20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688706-0631-D91B-AFE0-873568B333F1}"/>
              </a:ext>
            </a:extLst>
          </p:cNvPr>
          <p:cNvGrpSpPr/>
          <p:nvPr/>
        </p:nvGrpSpPr>
        <p:grpSpPr>
          <a:xfrm>
            <a:off x="1808285" y="2990325"/>
            <a:ext cx="8575430" cy="2639165"/>
            <a:chOff x="1647093" y="2990325"/>
            <a:chExt cx="8575430" cy="263916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80CEBA-C8A0-B6BD-FE23-D87056BF5CB9}"/>
                </a:ext>
              </a:extLst>
            </p:cNvPr>
            <p:cNvSpPr/>
            <p:nvPr/>
          </p:nvSpPr>
          <p:spPr>
            <a:xfrm>
              <a:off x="1647093" y="2990325"/>
              <a:ext cx="8575430" cy="2639165"/>
            </a:xfrm>
            <a:prstGeom prst="rect">
              <a:avLst/>
            </a:prstGeom>
            <a:noFill/>
            <a:ln w="158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DBEF450-3E9C-95C1-CF3D-B0DF8382C0A3}"/>
                </a:ext>
              </a:extLst>
            </p:cNvPr>
            <p:cNvSpPr txBox="1"/>
            <p:nvPr/>
          </p:nvSpPr>
          <p:spPr>
            <a:xfrm>
              <a:off x="4204206" y="3153425"/>
              <a:ext cx="36329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2000" b="1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Apache </a:t>
              </a:r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CH" sz="2000" b="1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icense</a:t>
              </a:r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V</a:t>
              </a:r>
              <a:r>
                <a:rPr lang="en-CH" sz="2000" b="1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ersion </a:t>
              </a:r>
              <a:r>
                <a:rPr lang="en-CH" sz="2000" b="1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2.0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47B186-9F14-3A03-9E37-9E98C22D0751}"/>
                </a:ext>
              </a:extLst>
            </p:cNvPr>
            <p:cNvSpPr txBox="1"/>
            <p:nvPr/>
          </p:nvSpPr>
          <p:spPr>
            <a:xfrm>
              <a:off x="1975339" y="3607717"/>
              <a:ext cx="2860431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2000" b="1" dirty="0">
                  <a:solidFill>
                    <a:schemeClr val="tx2">
                      <a:lumMod val="75000"/>
                    </a:schemeClr>
                  </a:solidFill>
                </a:rPr>
                <a:t>Permissions</a:t>
              </a:r>
              <a:endParaRPr lang="en-CH" b="1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285750" indent="-285750">
                <a:buSzPct val="60000"/>
                <a:buFont typeface=".Apple Color Emoji UI"/>
                <a:buChar char="🟢"/>
              </a:pPr>
              <a:r>
                <a:rPr lang="en-CH" dirty="0"/>
                <a:t>Commercial use</a:t>
              </a:r>
            </a:p>
            <a:p>
              <a:pPr marL="285750" indent="-285750">
                <a:buSzPct val="60000"/>
                <a:buFont typeface=".Apple Color Emoji UI"/>
                <a:buChar char="🟢"/>
              </a:pPr>
              <a:r>
                <a:rPr lang="en-CH" dirty="0"/>
                <a:t>Distribution</a:t>
              </a:r>
            </a:p>
            <a:p>
              <a:pPr marL="285750" indent="-285750">
                <a:buSzPct val="60000"/>
                <a:buFont typeface=".Apple Color Emoji UI"/>
                <a:buChar char="🟢"/>
              </a:pPr>
              <a:r>
                <a:rPr lang="en-CH" dirty="0"/>
                <a:t>Modification</a:t>
              </a:r>
            </a:p>
            <a:p>
              <a:pPr marL="285750" indent="-285750">
                <a:buSzPct val="60000"/>
                <a:buFont typeface=".Apple Color Emoji UI"/>
                <a:buChar char="🟢"/>
              </a:pPr>
              <a:r>
                <a:rPr lang="en-CH" dirty="0"/>
                <a:t>Patent use</a:t>
              </a:r>
            </a:p>
            <a:p>
              <a:pPr marL="285750" indent="-285750">
                <a:buSzPct val="60000"/>
                <a:buFont typeface=".Apple Color Emoji UI"/>
                <a:buChar char="🟢"/>
              </a:pPr>
              <a:r>
                <a:rPr lang="en-CH" dirty="0"/>
                <a:t>Private use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A18487-1824-3197-6237-4582E690F977}"/>
                </a:ext>
              </a:extLst>
            </p:cNvPr>
            <p:cNvSpPr txBox="1"/>
            <p:nvPr/>
          </p:nvSpPr>
          <p:spPr>
            <a:xfrm>
              <a:off x="4331678" y="3612963"/>
              <a:ext cx="32179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2000" b="1" dirty="0">
                  <a:solidFill>
                    <a:schemeClr val="tx2">
                      <a:lumMod val="75000"/>
                    </a:schemeClr>
                  </a:solidFill>
                </a:rPr>
                <a:t>Conditions</a:t>
              </a:r>
              <a:endParaRPr lang="en-CH" b="1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285750" indent="-285750">
                <a:buSzPct val="60000"/>
                <a:buFont typeface=".Apple Color Emoji UI"/>
                <a:buChar char="🔵"/>
              </a:pPr>
              <a:r>
                <a:rPr lang="en-CH" dirty="0"/>
                <a:t>License and copyright notice</a:t>
              </a:r>
            </a:p>
            <a:p>
              <a:pPr marL="285750" indent="-285750">
                <a:buSzPct val="60000"/>
                <a:buFont typeface=".Apple Color Emoji UI"/>
                <a:buChar char="🔵"/>
              </a:pPr>
              <a:r>
                <a:rPr lang="en-CH" dirty="0"/>
                <a:t>State any changes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7FAA09-75F1-CEA6-896E-8E57D0B86F12}"/>
                </a:ext>
              </a:extLst>
            </p:cNvPr>
            <p:cNvSpPr txBox="1"/>
            <p:nvPr/>
          </p:nvSpPr>
          <p:spPr>
            <a:xfrm>
              <a:off x="7971669" y="3610158"/>
              <a:ext cx="2121902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2000" b="1" dirty="0">
                  <a:solidFill>
                    <a:schemeClr val="tx2">
                      <a:lumMod val="75000"/>
                    </a:schemeClr>
                  </a:solidFill>
                </a:rPr>
                <a:t>Limitations</a:t>
              </a:r>
              <a:endParaRPr lang="en-CH" b="1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285750" indent="-285750">
                <a:buSzPct val="60000"/>
                <a:buFont typeface=".Apple Color Emoji UI"/>
                <a:buChar char="🔴"/>
              </a:pPr>
              <a:r>
                <a:rPr lang="en-CH" dirty="0"/>
                <a:t>Liability</a:t>
              </a:r>
            </a:p>
            <a:p>
              <a:pPr marL="285750" indent="-285750">
                <a:buSzPct val="60000"/>
                <a:buFont typeface=".Apple Color Emoji UI"/>
                <a:buChar char="🔴"/>
              </a:pPr>
              <a:r>
                <a:rPr lang="en-CH" dirty="0"/>
                <a:t>Trademark use</a:t>
              </a:r>
            </a:p>
            <a:p>
              <a:pPr marL="285750" indent="-285750">
                <a:buSzPct val="60000"/>
                <a:buFont typeface=".Apple Color Emoji UI"/>
                <a:buChar char="🔴"/>
              </a:pPr>
              <a:r>
                <a:rPr lang="en-CH" dirty="0"/>
                <a:t>Warranty</a:t>
              </a:r>
            </a:p>
          </p:txBody>
        </p:sp>
      </p:grpSp>
      <p:pic>
        <p:nvPicPr>
          <p:cNvPr id="35" name="Picture 4" descr="Building for Everyone — The Opensource Way | by Bolaji | Backticks &amp; Tildes  | Medium">
            <a:extLst>
              <a:ext uri="{FF2B5EF4-FFF2-40B4-BE49-F238E27FC236}">
                <a16:creationId xmlns:a16="http://schemas.microsoft.com/office/drawing/2014/main" id="{BBD3CD42-8826-5C57-43C1-55F44B1BF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3" t="24943" r="8195" b="26279"/>
          <a:stretch/>
        </p:blipFill>
        <p:spPr bwMode="auto">
          <a:xfrm>
            <a:off x="193613" y="1348886"/>
            <a:ext cx="2140128" cy="8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426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mo2016_powerpoint_standard_v2_dark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851891" y="1535545"/>
            <a:ext cx="8229600" cy="3786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1"/>
                </a:solidFill>
              </a:rPr>
              <a:t>Thank you</a:t>
            </a:r>
          </a:p>
          <a:p>
            <a:r>
              <a:rPr lang="en-US" sz="4800">
                <a:solidFill>
                  <a:schemeClr val="bg1"/>
                </a:solidFill>
              </a:rPr>
              <a:t>Merci</a:t>
            </a:r>
          </a:p>
          <a:p>
            <a:r>
              <a:rPr lang="en-US" sz="4800">
                <a:solidFill>
                  <a:schemeClr val="bg1"/>
                </a:solidFill>
              </a:rPr>
              <a:t>Gracias</a:t>
            </a:r>
          </a:p>
          <a:p>
            <a:r>
              <a:rPr lang="ar-MA" sz="4800">
                <a:solidFill>
                  <a:schemeClr val="bg1"/>
                </a:solidFill>
              </a:rPr>
              <a:t>شكرا</a:t>
            </a:r>
            <a:endParaRPr lang="en-US" sz="4800">
              <a:solidFill>
                <a:schemeClr val="bg1"/>
              </a:solidFill>
            </a:endParaRPr>
          </a:p>
          <a:p>
            <a:r>
              <a:rPr lang="ja-JP" altLang="en-US" sz="4800">
                <a:solidFill>
                  <a:schemeClr val="bg1"/>
                </a:solidFill>
              </a:rPr>
              <a:t>谢谢</a:t>
            </a:r>
            <a:endParaRPr lang="en-US" altLang="ja-JP" sz="4800">
              <a:solidFill>
                <a:schemeClr val="bg1"/>
              </a:solidFill>
            </a:endParaRPr>
          </a:p>
          <a:p>
            <a:endParaRPr 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2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9B7162-03D7-2F47-1A29-3972025F3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529" y="1056190"/>
            <a:ext cx="5316638" cy="45259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WIS2 in a box is a reference implementation of a WIS2 Node</a:t>
            </a:r>
          </a:p>
          <a:p>
            <a:pPr lvl="1"/>
            <a:r>
              <a:rPr lang="en-US" b="1" dirty="0"/>
              <a:t>MQTT</a:t>
            </a:r>
          </a:p>
          <a:p>
            <a:pPr lvl="1"/>
            <a:r>
              <a:rPr lang="en-US" b="1" dirty="0"/>
              <a:t>HTTP</a:t>
            </a:r>
          </a:p>
          <a:p>
            <a:r>
              <a:rPr lang="en-US" b="1" dirty="0"/>
              <a:t>Software</a:t>
            </a:r>
            <a:r>
              <a:rPr lang="en-US" dirty="0"/>
              <a:t> (not hardware)</a:t>
            </a:r>
          </a:p>
          <a:p>
            <a:r>
              <a:rPr lang="en-US" b="1" dirty="0"/>
              <a:t>Publishing facility/capability</a:t>
            </a:r>
            <a:r>
              <a:rPr lang="en-US" dirty="0"/>
              <a:t> compliant to WIS 2.0 Architecture</a:t>
            </a:r>
          </a:p>
          <a:p>
            <a:pPr lvl="1"/>
            <a:r>
              <a:rPr lang="en-US" dirty="0"/>
              <a:t>Provides basic data transformation</a:t>
            </a:r>
          </a:p>
          <a:p>
            <a:pPr lvl="1"/>
            <a:r>
              <a:rPr lang="en-US" dirty="0"/>
              <a:t>Can </a:t>
            </a:r>
            <a:r>
              <a:rPr lang="en-US" b="1" dirty="0"/>
              <a:t>integrate</a:t>
            </a:r>
            <a:r>
              <a:rPr lang="en-US" dirty="0"/>
              <a:t> with existing data management systems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47A57-1C26-09B4-D9A5-AB8C40AB1D85}"/>
              </a:ext>
            </a:extLst>
          </p:cNvPr>
          <p:cNvSpPr/>
          <p:nvPr/>
        </p:nvSpPr>
        <p:spPr>
          <a:xfrm>
            <a:off x="-53788" y="1298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WIS2 in </a:t>
            </a:r>
            <a:r>
              <a:rPr lang="en-CH" sz="3200" b="1"/>
              <a:t>a box</a:t>
            </a:r>
            <a:r>
              <a:rPr lang="en-US" sz="3200" b="1" dirty="0"/>
              <a:t>: What is it?</a:t>
            </a:r>
            <a:endParaRPr lang="en-CH" sz="3200" b="1" dirty="0"/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F2B4DC9F-E76F-415E-37C3-7A813A12C14C}"/>
              </a:ext>
            </a:extLst>
          </p:cNvPr>
          <p:cNvSpPr txBox="1">
            <a:spLocks/>
          </p:cNvSpPr>
          <p:nvPr/>
        </p:nvSpPr>
        <p:spPr>
          <a:xfrm>
            <a:off x="8800886" y="604734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defRPr/>
            </a:pPr>
            <a:fld id="{02FCD5AC-5239-4317-A018-1F813C8A6B43}" type="slidenum">
              <a:rPr lang="en-GB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 defTabSz="914400">
                <a:defRPr/>
              </a:pPr>
              <a:t>3</a:t>
            </a:fld>
            <a:endParaRPr lang="en-GB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C41E171-FEA0-2266-D652-672CF0560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1" t="12980" r="10246" b="15237"/>
          <a:stretch/>
        </p:blipFill>
        <p:spPr>
          <a:xfrm>
            <a:off x="6826749" y="3983481"/>
            <a:ext cx="380755" cy="308679"/>
          </a:xfrm>
          <a:prstGeom prst="rect">
            <a:avLst/>
          </a:prstGeom>
        </p:spPr>
      </p:pic>
      <p:sp>
        <p:nvSpPr>
          <p:cNvPr id="57" name="Rectangle: Rounded Corners 23">
            <a:extLst>
              <a:ext uri="{FF2B5EF4-FFF2-40B4-BE49-F238E27FC236}">
                <a16:creationId xmlns:a16="http://schemas.microsoft.com/office/drawing/2014/main" id="{DD299922-C3D4-CF35-FF39-7BCF666655F4}"/>
              </a:ext>
            </a:extLst>
          </p:cNvPr>
          <p:cNvSpPr/>
          <p:nvPr/>
        </p:nvSpPr>
        <p:spPr>
          <a:xfrm>
            <a:off x="6194167" y="4365982"/>
            <a:ext cx="2600325" cy="1628775"/>
          </a:xfrm>
          <a:prstGeom prst="roundRect">
            <a:avLst/>
          </a:prstGeom>
          <a:solidFill>
            <a:srgbClr val="DBEEF4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431DFE-6A0C-3BB0-4995-C7F880135C2F}"/>
              </a:ext>
            </a:extLst>
          </p:cNvPr>
          <p:cNvSpPr txBox="1"/>
          <p:nvPr/>
        </p:nvSpPr>
        <p:spPr>
          <a:xfrm>
            <a:off x="4690492" y="4998363"/>
            <a:ext cx="12490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b="1" dirty="0"/>
              <a:t>WIS2 Node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077748F-E98C-AF91-95E5-3CD0F4080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9" t="1394" r="6132" b="689"/>
          <a:stretch/>
        </p:blipFill>
        <p:spPr>
          <a:xfrm>
            <a:off x="5861981" y="4844612"/>
            <a:ext cx="664369" cy="671513"/>
          </a:xfrm>
          <a:prstGeom prst="ellipse">
            <a:avLst/>
          </a:prstGeom>
        </p:spPr>
      </p:pic>
      <p:sp>
        <p:nvSpPr>
          <p:cNvPr id="60" name="Rectangle: Rounded Corners 32">
            <a:extLst>
              <a:ext uri="{FF2B5EF4-FFF2-40B4-BE49-F238E27FC236}">
                <a16:creationId xmlns:a16="http://schemas.microsoft.com/office/drawing/2014/main" id="{369189E3-4A17-CE7E-E264-96D65B020BB2}"/>
              </a:ext>
            </a:extLst>
          </p:cNvPr>
          <p:cNvSpPr/>
          <p:nvPr/>
        </p:nvSpPr>
        <p:spPr>
          <a:xfrm>
            <a:off x="6571009" y="4585970"/>
            <a:ext cx="836443" cy="460133"/>
          </a:xfrm>
          <a:prstGeom prst="roundRect">
            <a:avLst/>
          </a:prstGeom>
          <a:solidFill>
            <a:srgbClr val="95B3D7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Message Broker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A50CE76-E8D7-2D60-20AE-72FFD5D062F8}"/>
              </a:ext>
            </a:extLst>
          </p:cNvPr>
          <p:cNvGrpSpPr/>
          <p:nvPr/>
        </p:nvGrpSpPr>
        <p:grpSpPr>
          <a:xfrm>
            <a:off x="7660683" y="4462750"/>
            <a:ext cx="1129668" cy="1071226"/>
            <a:chOff x="4524942" y="1975187"/>
            <a:chExt cx="1129668" cy="1071226"/>
          </a:xfrm>
        </p:grpSpPr>
        <p:sp>
          <p:nvSpPr>
            <p:cNvPr id="62" name="Flowchart: Magnetic Disk 34">
              <a:extLst>
                <a:ext uri="{FF2B5EF4-FFF2-40B4-BE49-F238E27FC236}">
                  <a16:creationId xmlns:a16="http://schemas.microsoft.com/office/drawing/2014/main" id="{9E9F16DA-8CE1-C3F7-94F9-BA8DF6858AD7}"/>
                </a:ext>
              </a:extLst>
            </p:cNvPr>
            <p:cNvSpPr/>
            <p:nvPr/>
          </p:nvSpPr>
          <p:spPr>
            <a:xfrm>
              <a:off x="4616955" y="2420820"/>
              <a:ext cx="945645" cy="625593"/>
            </a:xfrm>
            <a:prstGeom prst="flowChartMagneticDisk">
              <a:avLst/>
            </a:prstGeom>
            <a:solidFill>
              <a:srgbClr val="00B0F0"/>
            </a:solidFill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63" name="Flowchart: Magnetic Disk 35">
              <a:extLst>
                <a:ext uri="{FF2B5EF4-FFF2-40B4-BE49-F238E27FC236}">
                  <a16:creationId xmlns:a16="http://schemas.microsoft.com/office/drawing/2014/main" id="{5B5912B1-8097-56D2-46A3-8BA606E28D48}"/>
                </a:ext>
              </a:extLst>
            </p:cNvPr>
            <p:cNvSpPr/>
            <p:nvPr/>
          </p:nvSpPr>
          <p:spPr>
            <a:xfrm>
              <a:off x="4616954" y="1975187"/>
              <a:ext cx="945645" cy="625593"/>
            </a:xfrm>
            <a:prstGeom prst="flowChartMagneticDisk">
              <a:avLst/>
            </a:prstGeom>
            <a:solidFill>
              <a:srgbClr val="558ED5"/>
            </a:solidFill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Core Data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F368B51-B69C-83BF-5250-7BBB1C1F2BD0}"/>
                </a:ext>
              </a:extLst>
            </p:cNvPr>
            <p:cNvSpPr txBox="1"/>
            <p:nvPr/>
          </p:nvSpPr>
          <p:spPr>
            <a:xfrm>
              <a:off x="4524942" y="2682845"/>
              <a:ext cx="11296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Recommended</a:t>
              </a:r>
            </a:p>
          </p:txBody>
        </p:sp>
      </p:grpSp>
      <p:sp>
        <p:nvSpPr>
          <p:cNvPr id="65" name="Rectangle: Rounded Corners 37">
            <a:extLst>
              <a:ext uri="{FF2B5EF4-FFF2-40B4-BE49-F238E27FC236}">
                <a16:creationId xmlns:a16="http://schemas.microsoft.com/office/drawing/2014/main" id="{C6AE18A7-1B7C-13F3-F140-AE607A9A7FD4}"/>
              </a:ext>
            </a:extLst>
          </p:cNvPr>
          <p:cNvSpPr/>
          <p:nvPr/>
        </p:nvSpPr>
        <p:spPr>
          <a:xfrm>
            <a:off x="5822066" y="1078987"/>
            <a:ext cx="3429233" cy="2651540"/>
          </a:xfrm>
          <a:prstGeom prst="roundRect">
            <a:avLst>
              <a:gd name="adj" fmla="val 9697"/>
            </a:avLst>
          </a:prstGeom>
          <a:solidFill>
            <a:srgbClr val="DBEEF4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6" name="Picture 65" descr="A picture containing text, balloon, transport, aircraft&#10;&#10;Description automatically generated">
            <a:extLst>
              <a:ext uri="{FF2B5EF4-FFF2-40B4-BE49-F238E27FC236}">
                <a16:creationId xmlns:a16="http://schemas.microsoft.com/office/drawing/2014/main" id="{874D4020-C6BC-C254-71AF-758F937DB8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10721" y="1837156"/>
            <a:ext cx="1222689" cy="1135201"/>
          </a:xfrm>
          <a:prstGeom prst="rect">
            <a:avLst/>
          </a:prstGeom>
          <a:effectLst/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DE8F6FC5-97A5-ED9F-478B-308553E07F8D}"/>
              </a:ext>
            </a:extLst>
          </p:cNvPr>
          <p:cNvGrpSpPr/>
          <p:nvPr/>
        </p:nvGrpSpPr>
        <p:grpSpPr>
          <a:xfrm>
            <a:off x="6457212" y="1682827"/>
            <a:ext cx="1203471" cy="1201087"/>
            <a:chOff x="6266926" y="1991835"/>
            <a:chExt cx="1203471" cy="1201087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7511113-2417-3184-672B-8548801C5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327" t="2429" r="3850" b="3820"/>
            <a:stretch/>
          </p:blipFill>
          <p:spPr>
            <a:xfrm>
              <a:off x="6382771" y="2264234"/>
              <a:ext cx="935832" cy="928688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87412EB-42D2-3703-D6FF-06064A1404F7}"/>
                </a:ext>
              </a:extLst>
            </p:cNvPr>
            <p:cNvSpPr txBox="1"/>
            <p:nvPr/>
          </p:nvSpPr>
          <p:spPr>
            <a:xfrm>
              <a:off x="6266926" y="1991835"/>
              <a:ext cx="120347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1400" b="1" dirty="0"/>
                <a:t>Global Broker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B8846C9-24F5-FA83-9D57-0DFC5BA9EE33}"/>
              </a:ext>
            </a:extLst>
          </p:cNvPr>
          <p:cNvGrpSpPr/>
          <p:nvPr/>
        </p:nvGrpSpPr>
        <p:grpSpPr>
          <a:xfrm>
            <a:off x="10749897" y="2581640"/>
            <a:ext cx="1152880" cy="1472091"/>
            <a:chOff x="10559611" y="2648050"/>
            <a:chExt cx="1152880" cy="147209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15F4EE9-F496-A312-BCFC-0B09111F0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782472" y="2648050"/>
              <a:ext cx="697860" cy="89809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9D5AB99-FE0A-EF34-CCF7-C027F6229F15}"/>
                </a:ext>
              </a:extLst>
            </p:cNvPr>
            <p:cNvSpPr txBox="1"/>
            <p:nvPr/>
          </p:nvSpPr>
          <p:spPr>
            <a:xfrm>
              <a:off x="10559611" y="3473810"/>
              <a:ext cx="115288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b="1" dirty="0"/>
                <a:t>Data </a:t>
              </a:r>
            </a:p>
            <a:p>
              <a:pPr algn="ctr"/>
              <a:r>
                <a:rPr lang="en-GB" b="1" dirty="0"/>
                <a:t>Consumer</a:t>
              </a:r>
            </a:p>
          </p:txBody>
        </p:sp>
      </p:grpSp>
      <p:sp>
        <p:nvSpPr>
          <p:cNvPr id="73" name="Isosceles Triangle 52">
            <a:extLst>
              <a:ext uri="{FF2B5EF4-FFF2-40B4-BE49-F238E27FC236}">
                <a16:creationId xmlns:a16="http://schemas.microsoft.com/office/drawing/2014/main" id="{4FF3E279-0448-C723-E8B6-1CCF55EC935E}"/>
              </a:ext>
            </a:extLst>
          </p:cNvPr>
          <p:cNvSpPr/>
          <p:nvPr/>
        </p:nvSpPr>
        <p:spPr>
          <a:xfrm rot="21104695">
            <a:off x="10294881" y="1832188"/>
            <a:ext cx="658121" cy="108092"/>
          </a:xfrm>
          <a:prstGeom prst="triangle">
            <a:avLst>
              <a:gd name="adj" fmla="val 193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Isosceles Triangle 53">
            <a:extLst>
              <a:ext uri="{FF2B5EF4-FFF2-40B4-BE49-F238E27FC236}">
                <a16:creationId xmlns:a16="http://schemas.microsoft.com/office/drawing/2014/main" id="{4656EBD9-AF1D-305F-81EF-60D900CA6D71}"/>
              </a:ext>
            </a:extLst>
          </p:cNvPr>
          <p:cNvSpPr/>
          <p:nvPr/>
        </p:nvSpPr>
        <p:spPr>
          <a:xfrm rot="21104695" flipH="1" flipV="1">
            <a:off x="10352194" y="1115260"/>
            <a:ext cx="830605" cy="108092"/>
          </a:xfrm>
          <a:prstGeom prst="triangle">
            <a:avLst>
              <a:gd name="adj" fmla="val 193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10CDB6F-9A9F-B439-10BF-9B9DEBFF58EF}"/>
              </a:ext>
            </a:extLst>
          </p:cNvPr>
          <p:cNvGrpSpPr/>
          <p:nvPr/>
        </p:nvGrpSpPr>
        <p:grpSpPr>
          <a:xfrm>
            <a:off x="7649829" y="2442746"/>
            <a:ext cx="3337943" cy="878449"/>
            <a:chOff x="7396043" y="2751754"/>
            <a:chExt cx="3337943" cy="878449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CFCA53-07F7-A39F-3E1A-6A36DE7CB6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96043" y="2751754"/>
              <a:ext cx="3337943" cy="443139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CB713CE-3C8F-B020-AF07-0642CD2872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021" t="12980" r="10246" b="15237"/>
            <a:stretch/>
          </p:blipFill>
          <p:spPr>
            <a:xfrm rot="396140">
              <a:off x="9037542" y="3049596"/>
              <a:ext cx="601900" cy="487961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A1594B9-D205-7572-16BD-FEB4C55A8035}"/>
                </a:ext>
              </a:extLst>
            </p:cNvPr>
            <p:cNvSpPr txBox="1"/>
            <p:nvPr/>
          </p:nvSpPr>
          <p:spPr>
            <a:xfrm rot="474273">
              <a:off x="9595297" y="3168538"/>
              <a:ext cx="93538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1200" dirty="0">
                  <a:solidFill>
                    <a:srgbClr val="0070C0"/>
                  </a:solidFill>
                </a:rPr>
                <a:t>notification </a:t>
              </a:r>
            </a:p>
            <a:p>
              <a:pPr algn="ctr"/>
              <a:r>
                <a:rPr lang="en-GB" sz="1200" dirty="0">
                  <a:solidFill>
                    <a:srgbClr val="0070C0"/>
                  </a:solidFill>
                </a:rPr>
                <a:t>of new data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A55DC2A-1832-78F9-91CA-7A1BD236E345}"/>
              </a:ext>
            </a:extLst>
          </p:cNvPr>
          <p:cNvGrpSpPr/>
          <p:nvPr/>
        </p:nvGrpSpPr>
        <p:grpSpPr>
          <a:xfrm>
            <a:off x="6765195" y="2983344"/>
            <a:ext cx="461665" cy="1511158"/>
            <a:chOff x="6574909" y="3292352"/>
            <a:chExt cx="461665" cy="1511158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BF0C4F2-7824-9689-2A2B-8C1F867A612B}"/>
                </a:ext>
              </a:extLst>
            </p:cNvPr>
            <p:cNvGrpSpPr/>
            <p:nvPr/>
          </p:nvGrpSpPr>
          <p:grpSpPr>
            <a:xfrm>
              <a:off x="6625850" y="4214259"/>
              <a:ext cx="380754" cy="420324"/>
              <a:chOff x="6625850" y="4214259"/>
              <a:chExt cx="380754" cy="420324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9BA6A3B-D488-BFAC-A948-8CD6E3307371}"/>
                  </a:ext>
                </a:extLst>
              </p:cNvPr>
              <p:cNvSpPr/>
              <p:nvPr/>
            </p:nvSpPr>
            <p:spPr>
              <a:xfrm>
                <a:off x="6625850" y="4214259"/>
                <a:ext cx="380754" cy="4203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3A942BA2-03CE-5944-7FDC-C3DA70FF68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021" t="12980" r="10246" b="15237"/>
              <a:stretch/>
            </p:blipFill>
            <p:spPr>
              <a:xfrm rot="16200000">
                <a:off x="6636463" y="4277127"/>
                <a:ext cx="380755" cy="308679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B6260B3-D433-4E13-EC07-0F6D670E0762}"/>
                </a:ext>
              </a:extLst>
            </p:cNvPr>
            <p:cNvGrpSpPr/>
            <p:nvPr/>
          </p:nvGrpSpPr>
          <p:grpSpPr>
            <a:xfrm>
              <a:off x="6574909" y="3292352"/>
              <a:ext cx="461665" cy="1511158"/>
              <a:chOff x="6574909" y="3292352"/>
              <a:chExt cx="461665" cy="1511158"/>
            </a:xfrm>
          </p:grpSpPr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A9A0A876-2AEE-529F-15B9-C545E4F8F2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5961" y="3292352"/>
                <a:ext cx="0" cy="1511158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headEnd type="triangl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B60D4DB-53AF-52CB-9839-1113A6179BE5}"/>
                  </a:ext>
                </a:extLst>
              </p:cNvPr>
              <p:cNvSpPr txBox="1"/>
              <p:nvPr/>
            </p:nvSpPr>
            <p:spPr>
              <a:xfrm rot="16200000">
                <a:off x="6338050" y="3593258"/>
                <a:ext cx="935384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0070C0"/>
                    </a:solidFill>
                  </a:rPr>
                  <a:t>notification </a:t>
                </a:r>
              </a:p>
              <a:p>
                <a:pPr algn="ctr"/>
                <a:r>
                  <a:rPr lang="en-GB" sz="1200" dirty="0">
                    <a:solidFill>
                      <a:srgbClr val="0070C0"/>
                    </a:solidFill>
                  </a:rPr>
                  <a:t>of new data</a:t>
                </a: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191BF29-9571-6415-1098-5FAA15097766}"/>
              </a:ext>
            </a:extLst>
          </p:cNvPr>
          <p:cNvGrpSpPr/>
          <p:nvPr/>
        </p:nvGrpSpPr>
        <p:grpSpPr>
          <a:xfrm>
            <a:off x="8859318" y="3591690"/>
            <a:ext cx="1908178" cy="1020178"/>
            <a:chOff x="8669032" y="3900698"/>
            <a:chExt cx="1908178" cy="1020178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A4BADFA-2F12-FB8E-0EE3-5262687EE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9032" y="3900698"/>
              <a:ext cx="1908178" cy="902812"/>
            </a:xfrm>
            <a:prstGeom prst="straightConnector1">
              <a:avLst/>
            </a:prstGeom>
            <a:ln>
              <a:solidFill>
                <a:srgbClr val="0070C0"/>
              </a:solidFill>
              <a:prstDash val="sysDash"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Picture 87" descr="Shape&#10;&#10;Description automatically generated">
              <a:extLst>
                <a:ext uri="{FF2B5EF4-FFF2-40B4-BE49-F238E27FC236}">
                  <a16:creationId xmlns:a16="http://schemas.microsoft.com/office/drawing/2014/main" id="{F480F3F8-DB7B-CE99-80ED-0373D2C1A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723029">
              <a:off x="8714823" y="4381387"/>
              <a:ext cx="539489" cy="539489"/>
            </a:xfrm>
            <a:prstGeom prst="rect">
              <a:avLst/>
            </a:prstGeom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AA343F9-950B-3A53-5821-D94B9C2533A7}"/>
                </a:ext>
              </a:extLst>
            </p:cNvPr>
            <p:cNvGrpSpPr/>
            <p:nvPr/>
          </p:nvGrpSpPr>
          <p:grpSpPr>
            <a:xfrm rot="19579463">
              <a:off x="9339790" y="4251177"/>
              <a:ext cx="1126540" cy="380843"/>
              <a:chOff x="9069807" y="3631576"/>
              <a:chExt cx="1126540" cy="380843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644A876B-4AAF-CD00-161B-A833A1C3C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690815">
                <a:off x="9069807" y="3631576"/>
                <a:ext cx="448412" cy="380843"/>
              </a:xfrm>
              <a:prstGeom prst="rect">
                <a:avLst/>
              </a:prstGeom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54FD37B-A28D-3458-AA58-82C2EDB69D14}"/>
                  </a:ext>
                </a:extLst>
              </p:cNvPr>
              <p:cNvSpPr txBox="1"/>
              <p:nvPr/>
            </p:nvSpPr>
            <p:spPr>
              <a:xfrm rot="407274">
                <a:off x="9388690" y="3703773"/>
                <a:ext cx="807657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0070C0"/>
                    </a:solidFill>
                  </a:rPr>
                  <a:t>download</a:t>
                </a: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44DDAA3-A0AB-1C32-983F-93812FF31C0B}"/>
              </a:ext>
            </a:extLst>
          </p:cNvPr>
          <p:cNvGrpSpPr/>
          <p:nvPr/>
        </p:nvGrpSpPr>
        <p:grpSpPr>
          <a:xfrm>
            <a:off x="6275372" y="2976066"/>
            <a:ext cx="502716" cy="1511158"/>
            <a:chOff x="6296228" y="3313651"/>
            <a:chExt cx="502716" cy="1511158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167E40CD-FE80-729D-EE51-AD4B86558FC9}"/>
                </a:ext>
              </a:extLst>
            </p:cNvPr>
            <p:cNvCxnSpPr>
              <a:cxnSpLocks/>
            </p:cNvCxnSpPr>
            <p:nvPr/>
          </p:nvCxnSpPr>
          <p:spPr>
            <a:xfrm>
              <a:off x="6798944" y="3313651"/>
              <a:ext cx="0" cy="151115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B010750-642E-9C3D-70A0-9FDEE4215577}"/>
                </a:ext>
              </a:extLst>
            </p:cNvPr>
            <p:cNvSpPr txBox="1"/>
            <p:nvPr/>
          </p:nvSpPr>
          <p:spPr>
            <a:xfrm rot="16200000">
              <a:off x="6189148" y="3780148"/>
              <a:ext cx="77700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1200" dirty="0">
                  <a:solidFill>
                    <a:srgbClr val="0070C0"/>
                  </a:solidFill>
                </a:rPr>
                <a:t>subscribe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D043C0B-78B5-42E4-78A9-62C79A9AA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5964882">
              <a:off x="6299660" y="4223195"/>
              <a:ext cx="432452" cy="439316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45FEF1F-EFF7-4D3D-186B-CAF3E38E0C3F}"/>
              </a:ext>
            </a:extLst>
          </p:cNvPr>
          <p:cNvGrpSpPr/>
          <p:nvPr/>
        </p:nvGrpSpPr>
        <p:grpSpPr>
          <a:xfrm>
            <a:off x="7623196" y="2059738"/>
            <a:ext cx="3337943" cy="675319"/>
            <a:chOff x="7367468" y="2271924"/>
            <a:chExt cx="3337943" cy="675319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0B2B6B6-DB88-0C21-96B1-2657661514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67468" y="2504104"/>
              <a:ext cx="3337943" cy="44313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8BEE94-F0D9-5D68-87CC-260494C723F1}"/>
                </a:ext>
              </a:extLst>
            </p:cNvPr>
            <p:cNvSpPr txBox="1"/>
            <p:nvPr/>
          </p:nvSpPr>
          <p:spPr>
            <a:xfrm rot="474273">
              <a:off x="9566384" y="2554316"/>
              <a:ext cx="77700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1200" dirty="0">
                  <a:solidFill>
                    <a:srgbClr val="0070C0"/>
                  </a:solidFill>
                </a:rPr>
                <a:t>subscribe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A85C22CC-C644-915B-0514-8DDEAE7B3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327124">
              <a:off x="9073487" y="2271924"/>
              <a:ext cx="442176" cy="449195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AEAD8C0-4DF3-39B2-DB06-81A6724A819B}"/>
              </a:ext>
            </a:extLst>
          </p:cNvPr>
          <p:cNvGrpSpPr/>
          <p:nvPr/>
        </p:nvGrpSpPr>
        <p:grpSpPr>
          <a:xfrm>
            <a:off x="7099819" y="5180369"/>
            <a:ext cx="541370" cy="788973"/>
            <a:chOff x="6909533" y="5489377"/>
            <a:chExt cx="541370" cy="788973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6983ABB3-C964-C129-CF80-7E5D4E20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9533" y="5489377"/>
              <a:ext cx="541370" cy="788973"/>
            </a:xfrm>
            <a:prstGeom prst="rect">
              <a:avLst/>
            </a:prstGeom>
          </p:spPr>
        </p:pic>
        <p:sp>
          <p:nvSpPr>
            <p:cNvPr id="102" name="Isosceles Triangle 20">
              <a:extLst>
                <a:ext uri="{FF2B5EF4-FFF2-40B4-BE49-F238E27FC236}">
                  <a16:creationId xmlns:a16="http://schemas.microsoft.com/office/drawing/2014/main" id="{D49E4837-3C42-74BC-E8AF-59C6F3EFB83A}"/>
                </a:ext>
              </a:extLst>
            </p:cNvPr>
            <p:cNvSpPr/>
            <p:nvPr/>
          </p:nvSpPr>
          <p:spPr>
            <a:xfrm rot="16200000">
              <a:off x="7247130" y="5491380"/>
              <a:ext cx="199219" cy="201769"/>
            </a:xfrm>
            <a:prstGeom prst="triangle">
              <a:avLst>
                <a:gd name="adj" fmla="val 100000"/>
              </a:avLst>
            </a:prstGeom>
            <a:solidFill>
              <a:srgbClr val="DBEEF4"/>
            </a:solidFill>
            <a:ln w="12700" cap="rnd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1F3BBF75-ECC0-77B9-50EE-323E676B4A70}"/>
              </a:ext>
            </a:extLst>
          </p:cNvPr>
          <p:cNvSpPr/>
          <p:nvPr/>
        </p:nvSpPr>
        <p:spPr>
          <a:xfrm>
            <a:off x="5739175" y="4170988"/>
            <a:ext cx="3569700" cy="2077260"/>
          </a:xfrm>
          <a:prstGeom prst="roundRect">
            <a:avLst/>
          </a:prstGeom>
          <a:solidFill>
            <a:srgbClr val="FF0000">
              <a:alpha val="13103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30825C0-73FE-413D-A6B4-410CCA50304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917429"/>
          <a:ext cx="10972800" cy="2511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24F1241-2115-E845-A18D-C8EC71F96E25}"/>
              </a:ext>
            </a:extLst>
          </p:cNvPr>
          <p:cNvSpPr txBox="1"/>
          <p:nvPr/>
        </p:nvSpPr>
        <p:spPr>
          <a:xfrm>
            <a:off x="419186" y="2757660"/>
            <a:ext cx="2671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dirty="0"/>
              <a:t>Free and </a:t>
            </a:r>
            <a:r>
              <a:rPr lang="en-CH" dirty="0"/>
              <a:t>Open</a:t>
            </a:r>
            <a:r>
              <a:rPr lang="en-CA" dirty="0"/>
              <a:t> S</a:t>
            </a:r>
            <a:r>
              <a:rPr lang="en-CH" dirty="0"/>
              <a:t>ource</a:t>
            </a:r>
            <a:r>
              <a:rPr lang="en-CA" dirty="0"/>
              <a:t> Software (FOSS)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dirty="0"/>
              <a:t>Based on standards (OGC/ISO/W3C)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CH" dirty="0"/>
              <a:t>loud technology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CH" dirty="0"/>
              <a:t>Deploy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H" dirty="0"/>
              <a:t>Cloud service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H" dirty="0"/>
              <a:t>On premises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FDF8E9-8C1A-C742-BE85-0952EAB0CB88}"/>
              </a:ext>
            </a:extLst>
          </p:cNvPr>
          <p:cNvSpPr txBox="1"/>
          <p:nvPr/>
        </p:nvSpPr>
        <p:spPr>
          <a:xfrm>
            <a:off x="2847153" y="2757660"/>
            <a:ext cx="22829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Data </a:t>
            </a:r>
            <a:r>
              <a:rPr lang="en-CH"/>
              <a:t>conversion (</a:t>
            </a:r>
            <a:r>
              <a:rPr lang="en-US" dirty="0"/>
              <a:t>CSV</a:t>
            </a:r>
            <a:r>
              <a:rPr lang="en-CH"/>
              <a:t> </a:t>
            </a:r>
            <a:r>
              <a:rPr lang="en-CH" dirty="0"/>
              <a:t>to BUFR,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Simple to configure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Publish – subscribe (Message Queuing Protocols)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Upload / 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962A2-42F5-454E-B4A6-6C9797D9A738}"/>
              </a:ext>
            </a:extLst>
          </p:cNvPr>
          <p:cNvSpPr txBox="1"/>
          <p:nvPr/>
        </p:nvSpPr>
        <p:spPr>
          <a:xfrm>
            <a:off x="5055945" y="2737697"/>
            <a:ext cx="22829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National network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International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Satellite, NWP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Based on OGC 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AEB1CD-8AAE-B241-9346-70DE18D5D546}"/>
              </a:ext>
            </a:extLst>
          </p:cNvPr>
          <p:cNvSpPr txBox="1"/>
          <p:nvPr/>
        </p:nvSpPr>
        <p:spPr>
          <a:xfrm>
            <a:off x="7367208" y="2757660"/>
            <a:ext cx="22291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Find data from other Countries and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Find forecast and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Find satellite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9A3C16-50BF-9744-A147-B343C2DD4B77}"/>
              </a:ext>
            </a:extLst>
          </p:cNvPr>
          <p:cNvSpPr txBox="1"/>
          <p:nvPr/>
        </p:nvSpPr>
        <p:spPr>
          <a:xfrm>
            <a:off x="9547709" y="2757660"/>
            <a:ext cx="22829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Visualise the status of National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Monitor the continuity of data transmission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Provide data to central monitoring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9C6A34-E2B5-3749-9CA7-E40453A93A5F}"/>
              </a:ext>
            </a:extLst>
          </p:cNvPr>
          <p:cNvSpPr txBox="1"/>
          <p:nvPr/>
        </p:nvSpPr>
        <p:spPr>
          <a:xfrm>
            <a:off x="10388009" y="60499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233AEB-9CE5-AE75-AAE8-D362A8A4BB48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WIS2 in a box features</a:t>
            </a:r>
          </a:p>
        </p:txBody>
      </p:sp>
    </p:spTree>
    <p:extLst>
      <p:ext uri="{BB962C8B-B14F-4D97-AF65-F5344CB8AC3E}">
        <p14:creationId xmlns:p14="http://schemas.microsoft.com/office/powerpoint/2010/main" val="893708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6" descr="Open Standards Framework: Principles, Declaration and Collaboration For  Building Digital Connectivity Between Startup Ecosystems - Startup Commons">
            <a:extLst>
              <a:ext uri="{FF2B5EF4-FFF2-40B4-BE49-F238E27FC236}">
                <a16:creationId xmlns:a16="http://schemas.microsoft.com/office/drawing/2014/main" id="{BB2F7AFE-D92E-0E72-1A9C-E1C1E502B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969" y="5337223"/>
            <a:ext cx="2158427" cy="14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0D748A9-0D5A-8FB8-26A2-34CC1CB8C22C}"/>
              </a:ext>
            </a:extLst>
          </p:cNvPr>
          <p:cNvSpPr/>
          <p:nvPr/>
        </p:nvSpPr>
        <p:spPr>
          <a:xfrm>
            <a:off x="-53788" y="-13415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WIS2 in a box is Free and Open</a:t>
            </a:r>
            <a:endParaRPr lang="en-CH" sz="3200" b="1" dirty="0"/>
          </a:p>
        </p:txBody>
      </p:sp>
      <p:pic>
        <p:nvPicPr>
          <p:cNvPr id="23" name="Picture 2" descr="Open Geospatial Consortium · GitHub">
            <a:extLst>
              <a:ext uri="{FF2B5EF4-FFF2-40B4-BE49-F238E27FC236}">
                <a16:creationId xmlns:a16="http://schemas.microsoft.com/office/drawing/2014/main" id="{F9ACBA07-411A-5CE3-DC5C-B69EE9211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0" t="10576" r="10458" b="9754"/>
          <a:stretch/>
        </p:blipFill>
        <p:spPr bwMode="auto">
          <a:xfrm>
            <a:off x="6690192" y="1854827"/>
            <a:ext cx="1153391" cy="117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4F1F2DFE-ADD0-346D-51B6-174C52D5A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687" y="2548579"/>
            <a:ext cx="11334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62343A5C-8721-513C-24D4-9474AD15F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561" y="2007251"/>
            <a:ext cx="878737" cy="81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725BE81A-B5C1-1962-BB11-DF540C037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609" y="2679996"/>
            <a:ext cx="11334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2973076-B252-4ADF-85F3-D70ECD3E123B}"/>
              </a:ext>
            </a:extLst>
          </p:cNvPr>
          <p:cNvSpPr/>
          <p:nvPr/>
        </p:nvSpPr>
        <p:spPr>
          <a:xfrm>
            <a:off x="6431661" y="927994"/>
            <a:ext cx="5428735" cy="4409229"/>
          </a:xfrm>
          <a:prstGeom prst="rect">
            <a:avLst/>
          </a:prstGeom>
          <a:noFill/>
          <a:ln w="158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0E4BF3-4D23-7066-EAB7-182A4C947658}"/>
              </a:ext>
            </a:extLst>
          </p:cNvPr>
          <p:cNvSpPr txBox="1"/>
          <p:nvPr/>
        </p:nvSpPr>
        <p:spPr>
          <a:xfrm>
            <a:off x="8234348" y="3643907"/>
            <a:ext cx="2158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MQTT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GeoJSON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OGC APIs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5D3611-FE96-8271-E309-DB6FBCF8E256}"/>
              </a:ext>
            </a:extLst>
          </p:cNvPr>
          <p:cNvSpPr txBox="1"/>
          <p:nvPr/>
        </p:nvSpPr>
        <p:spPr>
          <a:xfrm>
            <a:off x="8063039" y="1093973"/>
            <a:ext cx="2165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F0BFA0A-E88E-D046-D815-CBB89CED9F86}"/>
              </a:ext>
            </a:extLst>
          </p:cNvPr>
          <p:cNvGrpSpPr/>
          <p:nvPr/>
        </p:nvGrpSpPr>
        <p:grpSpPr>
          <a:xfrm>
            <a:off x="595216" y="927994"/>
            <a:ext cx="5428735" cy="4409229"/>
            <a:chOff x="595216" y="927994"/>
            <a:chExt cx="5428735" cy="4409229"/>
          </a:xfrm>
        </p:grpSpPr>
        <p:pic>
          <p:nvPicPr>
            <p:cNvPr id="16" name="Picture 10" descr="Python (programming language) - Wikipedia">
              <a:extLst>
                <a:ext uri="{FF2B5EF4-FFF2-40B4-BE49-F238E27FC236}">
                  <a16:creationId xmlns:a16="http://schemas.microsoft.com/office/drawing/2014/main" id="{D910CF48-BC4C-DF8D-F3D1-CE12A9C59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0027" y="3107318"/>
              <a:ext cx="654967" cy="654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DBEF450-3E9C-95C1-CF3D-B0DF8382C0A3}"/>
                </a:ext>
              </a:extLst>
            </p:cNvPr>
            <p:cNvSpPr txBox="1"/>
            <p:nvPr/>
          </p:nvSpPr>
          <p:spPr>
            <a:xfrm>
              <a:off x="1272807" y="1093973"/>
              <a:ext cx="40735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2000" b="1" dirty="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Free and Open Source Software</a:t>
              </a:r>
            </a:p>
          </p:txBody>
        </p:sp>
        <p:pic>
          <p:nvPicPr>
            <p:cNvPr id="1026" name="Picture 2" descr="ecCodes">
              <a:extLst>
                <a:ext uri="{FF2B5EF4-FFF2-40B4-BE49-F238E27FC236}">
                  <a16:creationId xmlns:a16="http://schemas.microsoft.com/office/drawing/2014/main" id="{B973E086-8041-9609-668F-E6B3ED1E0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2094" y="2719059"/>
              <a:ext cx="666132" cy="599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inIO | The MinIO Quickstart Guide">
              <a:extLst>
                <a:ext uri="{FF2B5EF4-FFF2-40B4-BE49-F238E27FC236}">
                  <a16:creationId xmlns:a16="http://schemas.microsoft.com/office/drawing/2014/main" id="{65FF2691-3DD2-AB58-D7CB-9A7761367C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8313" y="3922901"/>
              <a:ext cx="1392820" cy="210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48C7CCC-7125-07E0-1F73-CF02EFF250C9}"/>
                </a:ext>
              </a:extLst>
            </p:cNvPr>
            <p:cNvGrpSpPr/>
            <p:nvPr/>
          </p:nvGrpSpPr>
          <p:grpSpPr>
            <a:xfrm>
              <a:off x="595216" y="927994"/>
              <a:ext cx="5428735" cy="4409229"/>
              <a:chOff x="595216" y="927994"/>
              <a:chExt cx="5428735" cy="4409229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82B66E8-4F47-16C7-8114-F59AC0A529B1}"/>
                  </a:ext>
                </a:extLst>
              </p:cNvPr>
              <p:cNvGrpSpPr/>
              <p:nvPr/>
            </p:nvGrpSpPr>
            <p:grpSpPr>
              <a:xfrm>
                <a:off x="595216" y="927994"/>
                <a:ext cx="5428735" cy="4409229"/>
                <a:chOff x="608290" y="1112989"/>
                <a:chExt cx="5428735" cy="4409229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480CEBA-C8A0-B6BD-FE23-D87056BF5CB9}"/>
                    </a:ext>
                  </a:extLst>
                </p:cNvPr>
                <p:cNvSpPr/>
                <p:nvPr/>
              </p:nvSpPr>
              <p:spPr>
                <a:xfrm>
                  <a:off x="608290" y="1112989"/>
                  <a:ext cx="5428735" cy="4409229"/>
                </a:xfrm>
                <a:prstGeom prst="rect">
                  <a:avLst/>
                </a:prstGeom>
                <a:noFill/>
                <a:ln w="15875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pic>
              <p:nvPicPr>
                <p:cNvPr id="10" name="Picture 2" descr="What is Nginx and How It Works? - Matob R">
                  <a:extLst>
                    <a:ext uri="{FF2B5EF4-FFF2-40B4-BE49-F238E27FC236}">
                      <a16:creationId xmlns:a16="http://schemas.microsoft.com/office/drawing/2014/main" id="{0410B870-9DFC-64C5-DC38-EC198E399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13284" y="1729214"/>
                  <a:ext cx="2156114" cy="10447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4" descr="GitHub - eclipse/mosquitto: Eclipse Mosquitto - An open source MQTT broker">
                  <a:extLst>
                    <a:ext uri="{FF2B5EF4-FFF2-40B4-BE49-F238E27FC236}">
                      <a16:creationId xmlns:a16="http://schemas.microsoft.com/office/drawing/2014/main" id="{694D97C8-67CA-67BC-B931-8814EC39E4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689" r="22739"/>
                <a:stretch/>
              </p:blipFill>
              <p:spPr bwMode="auto">
                <a:xfrm>
                  <a:off x="1573519" y="4390492"/>
                  <a:ext cx="1117822" cy="1063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6" descr="GitHub - geopython/pygeoapi: pygeoapi is a Python server implementation of  the OGC API suite of standards. The project emerged as part of the next  generation OGC API efforts in 2018 and provides">
                  <a:extLst>
                    <a:ext uri="{FF2B5EF4-FFF2-40B4-BE49-F238E27FC236}">
                      <a16:creationId xmlns:a16="http://schemas.microsoft.com/office/drawing/2014/main" id="{F345D0F3-0EBD-9373-1FA5-DF43CA34C3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70322" y="2822670"/>
                  <a:ext cx="1726559" cy="4748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8" descr="Vue.js: Good, Bad, and Choice. Is Vue.js the right framework for you? | by  Tim Han | HackerNoon.com | Medium">
                  <a:extLst>
                    <a:ext uri="{FF2B5EF4-FFF2-40B4-BE49-F238E27FC236}">
                      <a16:creationId xmlns:a16="http://schemas.microsoft.com/office/drawing/2014/main" id="{D04DD63F-F237-6329-457D-6CA124EB1D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296" t="6552" r="19601" b="12117"/>
                <a:stretch/>
              </p:blipFill>
              <p:spPr bwMode="auto">
                <a:xfrm>
                  <a:off x="3946654" y="2181949"/>
                  <a:ext cx="1454727" cy="7646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14" descr="Image result for prometheus monitoring">
                  <a:extLst>
                    <a:ext uri="{FF2B5EF4-FFF2-40B4-BE49-F238E27FC236}">
                      <a16:creationId xmlns:a16="http://schemas.microsoft.com/office/drawing/2014/main" id="{44942174-65D2-A6EF-86BB-2AF31358FF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90765" y="4441066"/>
                  <a:ext cx="738165" cy="7342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16" descr="Image result for grafana monitoring">
                  <a:extLst>
                    <a:ext uri="{FF2B5EF4-FFF2-40B4-BE49-F238E27FC236}">
                      <a16:creationId xmlns:a16="http://schemas.microsoft.com/office/drawing/2014/main" id="{9C096AF7-31BE-3130-F7FF-943AE1EE712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3354" y="2598386"/>
                  <a:ext cx="917737" cy="9379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Picture 18" descr="What is Docker? | AWS">
                  <a:extLst>
                    <a:ext uri="{FF2B5EF4-FFF2-40B4-BE49-F238E27FC236}">
                      <a16:creationId xmlns:a16="http://schemas.microsoft.com/office/drawing/2014/main" id="{BB6FB466-4514-9946-6EA7-BF065E1D2E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002" r="22256"/>
                <a:stretch/>
              </p:blipFill>
              <p:spPr bwMode="auto">
                <a:xfrm>
                  <a:off x="4605339" y="4432722"/>
                  <a:ext cx="917737" cy="7871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22">
                  <a:extLst>
                    <a:ext uri="{FF2B5EF4-FFF2-40B4-BE49-F238E27FC236}">
                      <a16:creationId xmlns:a16="http://schemas.microsoft.com/office/drawing/2014/main" id="{2201CFD1-F345-D357-28AF-59829A50EE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6000" y="3825297"/>
                  <a:ext cx="2286000" cy="5048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" name="Picture 12" descr="Add Interactive Maps to Websites using Leaflet.Js | by Anjula Shanaka |  JavaScript in Plain English">
                <a:extLst>
                  <a:ext uri="{FF2B5EF4-FFF2-40B4-BE49-F238E27FC236}">
                    <a16:creationId xmlns:a16="http://schemas.microsoft.com/office/drawing/2014/main" id="{5AC06E81-BF4C-907F-D3B1-C2D8F34340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610" b="22779"/>
              <a:stretch/>
            </p:blipFill>
            <p:spPr bwMode="auto">
              <a:xfrm>
                <a:off x="4195563" y="1511460"/>
                <a:ext cx="1667018" cy="496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12714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D748A9-0D5A-8FB8-26A2-34CC1CB8C22C}"/>
              </a:ext>
            </a:extLst>
          </p:cNvPr>
          <p:cNvSpPr/>
          <p:nvPr/>
        </p:nvSpPr>
        <p:spPr>
          <a:xfrm>
            <a:off x="-53788" y="-13415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WIS2 in a box is WIS 2.0 compliant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80CEBA-C8A0-B6BD-FE23-D87056BF5CB9}"/>
              </a:ext>
            </a:extLst>
          </p:cNvPr>
          <p:cNvSpPr/>
          <p:nvPr/>
        </p:nvSpPr>
        <p:spPr>
          <a:xfrm>
            <a:off x="595216" y="927994"/>
            <a:ext cx="5428735" cy="4575454"/>
          </a:xfrm>
          <a:prstGeom prst="rect">
            <a:avLst/>
          </a:prstGeom>
          <a:noFill/>
          <a:ln w="158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973076-B252-4ADF-85F3-D70ECD3E123B}"/>
              </a:ext>
            </a:extLst>
          </p:cNvPr>
          <p:cNvSpPr/>
          <p:nvPr/>
        </p:nvSpPr>
        <p:spPr>
          <a:xfrm>
            <a:off x="6431661" y="927994"/>
            <a:ext cx="5428735" cy="4575454"/>
          </a:xfrm>
          <a:prstGeom prst="rect">
            <a:avLst/>
          </a:prstGeom>
          <a:noFill/>
          <a:ln w="158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0E4BF3-4D23-7066-EAB7-182A4C947658}"/>
              </a:ext>
            </a:extLst>
          </p:cNvPr>
          <p:cNvSpPr txBox="1"/>
          <p:nvPr/>
        </p:nvSpPr>
        <p:spPr>
          <a:xfrm>
            <a:off x="7581293" y="1717796"/>
            <a:ext cx="36845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tx2">
                    <a:lumMod val="75000"/>
                  </a:schemeClr>
                </a:solidFill>
              </a:rPr>
              <a:t>OGC APIs (API)</a:t>
            </a:r>
          </a:p>
          <a:p>
            <a:pPr lvl="1"/>
            <a:r>
              <a:rPr lang="en-CA" sz="2000" i="1" dirty="0"/>
              <a:t>Discovery</a:t>
            </a:r>
          </a:p>
          <a:p>
            <a:pPr lvl="1"/>
            <a:r>
              <a:rPr lang="en-CA" sz="2000" i="1" dirty="0"/>
              <a:t>Access</a:t>
            </a:r>
          </a:p>
          <a:p>
            <a:pPr lvl="1"/>
            <a:r>
              <a:rPr lang="en-CA" sz="2000" i="1" dirty="0"/>
              <a:t>Visualization</a:t>
            </a:r>
          </a:p>
          <a:p>
            <a:pPr lvl="1"/>
            <a:r>
              <a:rPr lang="en-CA" sz="2000" i="1" dirty="0"/>
              <a:t>Processing</a:t>
            </a:r>
          </a:p>
          <a:p>
            <a:endParaRPr lang="en-CA" sz="20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CA" sz="2000" b="1" dirty="0">
                <a:solidFill>
                  <a:schemeClr val="tx2">
                    <a:lumMod val="75000"/>
                  </a:schemeClr>
                </a:solidFill>
              </a:rPr>
              <a:t>User Interface/Web Application</a:t>
            </a:r>
          </a:p>
          <a:p>
            <a:endParaRPr lang="en-CA" sz="20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CA" sz="2000" b="1" dirty="0">
                <a:solidFill>
                  <a:schemeClr val="tx2">
                    <a:lumMod val="75000"/>
                  </a:schemeClr>
                </a:solidFill>
              </a:rPr>
              <a:t>Access control</a:t>
            </a:r>
          </a:p>
          <a:p>
            <a:endParaRPr lang="en-CA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CA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CA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BEF450-3E9C-95C1-CF3D-B0DF8382C0A3}"/>
              </a:ext>
            </a:extLst>
          </p:cNvPr>
          <p:cNvSpPr txBox="1"/>
          <p:nvPr/>
        </p:nvSpPr>
        <p:spPr>
          <a:xfrm>
            <a:off x="2206556" y="1170164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services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5D3611-FE96-8271-E309-DB6FBCF8E256}"/>
              </a:ext>
            </a:extLst>
          </p:cNvPr>
          <p:cNvSpPr txBox="1"/>
          <p:nvPr/>
        </p:nvSpPr>
        <p:spPr>
          <a:xfrm>
            <a:off x="7771292" y="1170165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 services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8B609-DE89-CD80-6301-DD47F0704D93}"/>
              </a:ext>
            </a:extLst>
          </p:cNvPr>
          <p:cNvSpPr txBox="1"/>
          <p:nvPr/>
        </p:nvSpPr>
        <p:spPr>
          <a:xfrm>
            <a:off x="704335" y="1705336"/>
            <a:ext cx="53196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tx2">
                    <a:lumMod val="75000"/>
                  </a:schemeClr>
                </a:solidFill>
              </a:rPr>
              <a:t>MQTT 3.1.1 or 5.0</a:t>
            </a:r>
          </a:p>
          <a:p>
            <a:pPr lvl="1"/>
            <a:r>
              <a:rPr lang="en-CA" sz="2000" b="1" i="1" dirty="0">
                <a:solidFill>
                  <a:schemeClr val="tx2">
                    <a:lumMod val="75000"/>
                  </a:schemeClr>
                </a:solidFill>
              </a:rPr>
              <a:t>Publish</a:t>
            </a:r>
            <a:r>
              <a:rPr lang="en-CA" sz="2000" i="1" dirty="0"/>
              <a:t> r</a:t>
            </a:r>
            <a:r>
              <a:rPr lang="en-CA" sz="2000" dirty="0"/>
              <a:t>eal-time notifications of new data and metadata to subscribers (Global Broker).</a:t>
            </a:r>
          </a:p>
          <a:p>
            <a:r>
              <a:rPr lang="en-CA" sz="2000" b="1" dirty="0">
                <a:solidFill>
                  <a:schemeClr val="tx2">
                    <a:lumMod val="75000"/>
                  </a:schemeClr>
                </a:solidFill>
              </a:rPr>
              <a:t>Web Accessible Folder (WAF)</a:t>
            </a:r>
          </a:p>
          <a:p>
            <a:pPr lvl="1"/>
            <a:r>
              <a:rPr lang="en-CA" sz="2000" b="1" i="1" dirty="0">
                <a:solidFill>
                  <a:schemeClr val="tx2">
                    <a:lumMod val="75000"/>
                  </a:schemeClr>
                </a:solidFill>
              </a:rPr>
              <a:t>HTTP URL</a:t>
            </a:r>
            <a:r>
              <a:rPr lang="en-CA" sz="2000" i="1" dirty="0">
                <a:solidFill>
                  <a:schemeClr val="tx2">
                    <a:lumMod val="75000"/>
                  </a:schemeClr>
                </a:solidFill>
              </a:rPr>
              <a:t> in notification message is a link to a WAF</a:t>
            </a:r>
          </a:p>
          <a:p>
            <a:r>
              <a:rPr lang="en-CA" sz="2000" b="1" dirty="0">
                <a:solidFill>
                  <a:schemeClr val="tx2">
                    <a:lumMod val="75000"/>
                  </a:schemeClr>
                </a:solidFill>
              </a:rPr>
              <a:t>Subscribe</a:t>
            </a:r>
          </a:p>
          <a:p>
            <a:r>
              <a:rPr lang="en-CA" sz="2000" b="1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CA" sz="2000" b="1" i="1" dirty="0">
                <a:solidFill>
                  <a:schemeClr val="tx2">
                    <a:lumMod val="75000"/>
                  </a:schemeClr>
                </a:solidFill>
              </a:rPr>
              <a:t>Subscribe</a:t>
            </a:r>
            <a:r>
              <a:rPr lang="en-CA" sz="2000" i="1" dirty="0">
                <a:solidFill>
                  <a:schemeClr val="tx2">
                    <a:lumMod val="75000"/>
                  </a:schemeClr>
                </a:solidFill>
              </a:rPr>
              <a:t> to notifications from Global 	Broker</a:t>
            </a:r>
          </a:p>
          <a:p>
            <a:r>
              <a:rPr lang="en-CA" sz="2000" b="1" dirty="0">
                <a:solidFill>
                  <a:schemeClr val="tx2">
                    <a:lumMod val="75000"/>
                  </a:schemeClr>
                </a:solidFill>
              </a:rPr>
              <a:t>Download data</a:t>
            </a:r>
          </a:p>
          <a:p>
            <a:r>
              <a:rPr lang="en-CA" sz="2000" i="1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CA" sz="2000" b="1" i="1" dirty="0">
                <a:solidFill>
                  <a:schemeClr val="tx2">
                    <a:lumMod val="75000"/>
                  </a:schemeClr>
                </a:solidFill>
              </a:rPr>
              <a:t>Download</a:t>
            </a:r>
            <a:r>
              <a:rPr lang="en-CA" sz="2000" i="1" dirty="0">
                <a:solidFill>
                  <a:schemeClr val="tx2">
                    <a:lumMod val="75000"/>
                  </a:schemeClr>
                </a:solidFill>
              </a:rPr>
              <a:t> data from Global Cache after 	receiving notification from Global Broker</a:t>
            </a:r>
          </a:p>
          <a:p>
            <a:endParaRPr lang="en-CA" sz="2400" i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18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D748A9-0D5A-8FB8-26A2-34CC1CB8C22C}"/>
              </a:ext>
            </a:extLst>
          </p:cNvPr>
          <p:cNvSpPr/>
          <p:nvPr/>
        </p:nvSpPr>
        <p:spPr>
          <a:xfrm>
            <a:off x="-53788" y="-13415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Subscribe/Download: </a:t>
            </a:r>
            <a:r>
              <a:rPr lang="en-CH" sz="2800" b="1"/>
              <a:t>WIS2 </a:t>
            </a:r>
            <a:r>
              <a:rPr lang="en-CH" sz="2800" b="1" dirty="0"/>
              <a:t>in a box supports WMO Unified Data Policy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07E87-5BDC-963F-CDE2-31E3D0E2D5DF}"/>
              </a:ext>
            </a:extLst>
          </p:cNvPr>
          <p:cNvSpPr txBox="1"/>
          <p:nvPr/>
        </p:nvSpPr>
        <p:spPr>
          <a:xfrm>
            <a:off x="287401" y="1313793"/>
            <a:ext cx="3853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WMO</a:t>
            </a:r>
            <a:r>
              <a:rPr lang="en-CH" sz="28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core data </a:t>
            </a:r>
            <a:r>
              <a:rPr lang="en-CH" sz="2800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free and unrestricted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8888345-78F3-BDD2-57F5-D225E276C79F}"/>
              </a:ext>
            </a:extLst>
          </p:cNvPr>
          <p:cNvSpPr/>
          <p:nvPr/>
        </p:nvSpPr>
        <p:spPr>
          <a:xfrm>
            <a:off x="4462955" y="995884"/>
            <a:ext cx="3853676" cy="2283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H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WIS2 Global Services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ACAF3EB-F64D-D5A4-BDA8-166D5B77B64F}"/>
              </a:ext>
            </a:extLst>
          </p:cNvPr>
          <p:cNvSpPr/>
          <p:nvPr/>
        </p:nvSpPr>
        <p:spPr>
          <a:xfrm>
            <a:off x="4782866" y="3737009"/>
            <a:ext cx="3114999" cy="21933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CH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WIS2 box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690A4D6F-CB7F-C95F-AB19-3AD7DDCF5960}"/>
              </a:ext>
            </a:extLst>
          </p:cNvPr>
          <p:cNvSpPr/>
          <p:nvPr/>
        </p:nvSpPr>
        <p:spPr>
          <a:xfrm>
            <a:off x="6534937" y="4006194"/>
            <a:ext cx="1101248" cy="1278516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Core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40ECFC-509D-9DBC-0703-F58ED5CF6E25}"/>
              </a:ext>
            </a:extLst>
          </p:cNvPr>
          <p:cNvCxnSpPr>
            <a:cxnSpLocks/>
            <a:stCxn id="39" idx="3"/>
            <a:endCxn id="20" idx="1"/>
          </p:cNvCxnSpPr>
          <p:nvPr/>
        </p:nvCxnSpPr>
        <p:spPr>
          <a:xfrm flipH="1">
            <a:off x="7085561" y="3015448"/>
            <a:ext cx="111578" cy="990746"/>
          </a:xfrm>
          <a:prstGeom prst="straightConnector1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>
            <a:extLst>
              <a:ext uri="{FF2B5EF4-FFF2-40B4-BE49-F238E27FC236}">
                <a16:creationId xmlns:a16="http://schemas.microsoft.com/office/drawing/2014/main" id="{E216353B-193E-CEE9-FD91-1C6892779829}"/>
              </a:ext>
            </a:extLst>
          </p:cNvPr>
          <p:cNvSpPr/>
          <p:nvPr/>
        </p:nvSpPr>
        <p:spPr>
          <a:xfrm>
            <a:off x="5104573" y="3998100"/>
            <a:ext cx="1101248" cy="128661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Others’ Core data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F0B08DB-6F66-1D31-2063-09156B446822}"/>
              </a:ext>
            </a:extLst>
          </p:cNvPr>
          <p:cNvCxnSpPr>
            <a:cxnSpLocks/>
            <a:stCxn id="30" idx="1"/>
            <a:endCxn id="40" idx="3"/>
          </p:cNvCxnSpPr>
          <p:nvPr/>
        </p:nvCxnSpPr>
        <p:spPr>
          <a:xfrm flipH="1" flipV="1">
            <a:off x="5563393" y="3015448"/>
            <a:ext cx="91804" cy="982652"/>
          </a:xfrm>
          <a:prstGeom prst="straightConnector1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an 38">
            <a:extLst>
              <a:ext uri="{FF2B5EF4-FFF2-40B4-BE49-F238E27FC236}">
                <a16:creationId xmlns:a16="http://schemas.microsoft.com/office/drawing/2014/main" id="{3B4CA278-8F85-2116-405F-11AD9C07482D}"/>
              </a:ext>
            </a:extLst>
          </p:cNvPr>
          <p:cNvSpPr/>
          <p:nvPr/>
        </p:nvSpPr>
        <p:spPr>
          <a:xfrm>
            <a:off x="6646515" y="1736932"/>
            <a:ext cx="1101248" cy="1278516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Core data</a:t>
            </a:r>
          </a:p>
        </p:txBody>
      </p:sp>
      <p:sp>
        <p:nvSpPr>
          <p:cNvPr id="40" name="Can 39">
            <a:extLst>
              <a:ext uri="{FF2B5EF4-FFF2-40B4-BE49-F238E27FC236}">
                <a16:creationId xmlns:a16="http://schemas.microsoft.com/office/drawing/2014/main" id="{0B64B1E4-CFDA-D6B8-04CE-67357A8C0D18}"/>
              </a:ext>
            </a:extLst>
          </p:cNvPr>
          <p:cNvSpPr/>
          <p:nvPr/>
        </p:nvSpPr>
        <p:spPr>
          <a:xfrm>
            <a:off x="5012769" y="1728838"/>
            <a:ext cx="1101248" cy="128661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Others’ Core data</a:t>
            </a:r>
          </a:p>
        </p:txBody>
      </p:sp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91F3D9DC-C5C5-C0C1-73C2-CD3299923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8378" y="1506062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EDAAACA7-BCC9-2AD4-3389-5F383A37E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51989" y="2494026"/>
            <a:ext cx="914400" cy="91440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8ED526C0-3CCF-D2A8-9870-18EC09F48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0270" y="3443367"/>
            <a:ext cx="914400" cy="91440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6BDA4C-3B3E-6AF0-E717-9F0C3246C80B}"/>
              </a:ext>
            </a:extLst>
          </p:cNvPr>
          <p:cNvCxnSpPr>
            <a:cxnSpLocks/>
            <a:stCxn id="45" idx="1"/>
            <a:endCxn id="39" idx="4"/>
          </p:cNvCxnSpPr>
          <p:nvPr/>
        </p:nvCxnSpPr>
        <p:spPr>
          <a:xfrm flipH="1">
            <a:off x="7747763" y="1963262"/>
            <a:ext cx="2240615" cy="412928"/>
          </a:xfrm>
          <a:prstGeom prst="straightConnector1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2113FCC-785D-C2A8-95DB-E8F65863426F}"/>
              </a:ext>
            </a:extLst>
          </p:cNvPr>
          <p:cNvCxnSpPr>
            <a:cxnSpLocks/>
            <a:stCxn id="46" idx="1"/>
            <a:endCxn id="39" idx="4"/>
          </p:cNvCxnSpPr>
          <p:nvPr/>
        </p:nvCxnSpPr>
        <p:spPr>
          <a:xfrm flipH="1" flipV="1">
            <a:off x="7747763" y="2376190"/>
            <a:ext cx="2504226" cy="575036"/>
          </a:xfrm>
          <a:prstGeom prst="straightConnector1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5455FB0-00A6-E7E5-6618-796172B1E962}"/>
              </a:ext>
            </a:extLst>
          </p:cNvPr>
          <p:cNvCxnSpPr>
            <a:cxnSpLocks/>
            <a:stCxn id="47" idx="1"/>
            <a:endCxn id="39" idx="4"/>
          </p:cNvCxnSpPr>
          <p:nvPr/>
        </p:nvCxnSpPr>
        <p:spPr>
          <a:xfrm flipH="1" flipV="1">
            <a:off x="7747763" y="2376190"/>
            <a:ext cx="2652507" cy="1524377"/>
          </a:xfrm>
          <a:prstGeom prst="straightConnector1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1AAAB8E-2799-165F-8729-5A0F9BE27081}"/>
              </a:ext>
            </a:extLst>
          </p:cNvPr>
          <p:cNvSpPr txBox="1"/>
          <p:nvPr/>
        </p:nvSpPr>
        <p:spPr>
          <a:xfrm>
            <a:off x="8638510" y="835589"/>
            <a:ext cx="3510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real-time access to core data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605BDE7-D61A-8D12-2F68-9280F347A0C1}"/>
              </a:ext>
            </a:extLst>
          </p:cNvPr>
          <p:cNvSpPr txBox="1"/>
          <p:nvPr/>
        </p:nvSpPr>
        <p:spPr>
          <a:xfrm>
            <a:off x="7894854" y="4292456"/>
            <a:ext cx="3510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WIS2 box makes available core data for publication by Global Services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EA54405-EE80-60E1-5C25-E41AA97E7F6A}"/>
              </a:ext>
            </a:extLst>
          </p:cNvPr>
          <p:cNvSpPr txBox="1"/>
          <p:nvPr/>
        </p:nvSpPr>
        <p:spPr>
          <a:xfrm>
            <a:off x="969390" y="3015448"/>
            <a:ext cx="3510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WIS2 box downloads core data from Global Services</a:t>
            </a:r>
          </a:p>
        </p:txBody>
      </p:sp>
      <p:pic>
        <p:nvPicPr>
          <p:cNvPr id="2050" name="Picture 2" descr="ESA - Meteosat-2 Earth image">
            <a:extLst>
              <a:ext uri="{FF2B5EF4-FFF2-40B4-BE49-F238E27FC236}">
                <a16:creationId xmlns:a16="http://schemas.microsoft.com/office/drawing/2014/main" id="{BC0B0881-8149-7C1D-AE5F-F999BD3D0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83" y="4383191"/>
            <a:ext cx="1253846" cy="99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A98B17-0AC1-653E-D55D-34466B7B3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86" y="5065440"/>
            <a:ext cx="1478496" cy="7582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29EE669-FF6F-7004-8AE5-8376394E7B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655" y="4828716"/>
            <a:ext cx="1259887" cy="715491"/>
          </a:xfrm>
          <a:prstGeom prst="rect">
            <a:avLst/>
          </a:prstGeom>
        </p:spPr>
      </p:pic>
      <p:pic>
        <p:nvPicPr>
          <p:cNvPr id="2052" name="Picture 4" descr="A Sea Surface Temperature data record (2004–2012) from Meteosat Second  Generation satellites - ScienceDirect">
            <a:extLst>
              <a:ext uri="{FF2B5EF4-FFF2-40B4-BE49-F238E27FC236}">
                <a16:creationId xmlns:a16="http://schemas.microsoft.com/office/drawing/2014/main" id="{3BBAA48F-8B8D-6190-BE6E-6676C1BDC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439" y="5267292"/>
            <a:ext cx="1122618" cy="41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54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0" grpId="0" animBg="1"/>
      <p:bldP spid="6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D748A9-0D5A-8FB8-26A2-34CC1CB8C22C}"/>
              </a:ext>
            </a:extLst>
          </p:cNvPr>
          <p:cNvSpPr/>
          <p:nvPr/>
        </p:nvSpPr>
        <p:spPr>
          <a:xfrm>
            <a:off x="-53788" y="-13415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Publish: </a:t>
            </a:r>
            <a:r>
              <a:rPr lang="en-CH" sz="3200" b="1"/>
              <a:t>WIS2 </a:t>
            </a:r>
            <a:r>
              <a:rPr lang="en-CH" sz="3200" b="1" dirty="0"/>
              <a:t>in a box supports WMO Unified Data Policy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07E87-5BDC-963F-CDE2-31E3D0E2D5DF}"/>
              </a:ext>
            </a:extLst>
          </p:cNvPr>
          <p:cNvSpPr txBox="1"/>
          <p:nvPr/>
        </p:nvSpPr>
        <p:spPr>
          <a:xfrm>
            <a:off x="287401" y="1313793"/>
            <a:ext cx="3853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WMO</a:t>
            </a:r>
            <a:r>
              <a:rPr lang="en-CH" sz="28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core data </a:t>
            </a:r>
            <a:r>
              <a:rPr lang="en-CH" sz="2800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free and unrestricted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8888345-78F3-BDD2-57F5-D225E276C79F}"/>
              </a:ext>
            </a:extLst>
          </p:cNvPr>
          <p:cNvSpPr/>
          <p:nvPr/>
        </p:nvSpPr>
        <p:spPr>
          <a:xfrm>
            <a:off x="4462955" y="835590"/>
            <a:ext cx="3853676" cy="24442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H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WIS2 Global Services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ACAF3EB-F64D-D5A4-BDA8-166D5B77B64F}"/>
              </a:ext>
            </a:extLst>
          </p:cNvPr>
          <p:cNvSpPr/>
          <p:nvPr/>
        </p:nvSpPr>
        <p:spPr>
          <a:xfrm>
            <a:off x="4782866" y="3737009"/>
            <a:ext cx="3114999" cy="21933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CH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WIS2 box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690A4D6F-CB7F-C95F-AB19-3AD7DDCF5960}"/>
              </a:ext>
            </a:extLst>
          </p:cNvPr>
          <p:cNvSpPr/>
          <p:nvPr/>
        </p:nvSpPr>
        <p:spPr>
          <a:xfrm>
            <a:off x="6534937" y="4006194"/>
            <a:ext cx="1101248" cy="1278516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Core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40ECFC-509D-9DBC-0703-F58ED5CF6E25}"/>
              </a:ext>
            </a:extLst>
          </p:cNvPr>
          <p:cNvCxnSpPr>
            <a:cxnSpLocks/>
            <a:stCxn id="39" idx="3"/>
            <a:endCxn id="20" idx="1"/>
          </p:cNvCxnSpPr>
          <p:nvPr/>
        </p:nvCxnSpPr>
        <p:spPr>
          <a:xfrm flipH="1">
            <a:off x="7085561" y="3189506"/>
            <a:ext cx="141657" cy="816688"/>
          </a:xfrm>
          <a:prstGeom prst="straightConnector1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>
            <a:extLst>
              <a:ext uri="{FF2B5EF4-FFF2-40B4-BE49-F238E27FC236}">
                <a16:creationId xmlns:a16="http://schemas.microsoft.com/office/drawing/2014/main" id="{E216353B-193E-CEE9-FD91-1C6892779829}"/>
              </a:ext>
            </a:extLst>
          </p:cNvPr>
          <p:cNvSpPr/>
          <p:nvPr/>
        </p:nvSpPr>
        <p:spPr>
          <a:xfrm>
            <a:off x="5104572" y="4357766"/>
            <a:ext cx="1219535" cy="926943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F0B08DB-6F66-1D31-2063-09156B446822}"/>
              </a:ext>
            </a:extLst>
          </p:cNvPr>
          <p:cNvCxnSpPr>
            <a:cxnSpLocks/>
            <a:stCxn id="30" idx="1"/>
            <a:endCxn id="40" idx="3"/>
          </p:cNvCxnSpPr>
          <p:nvPr/>
        </p:nvCxnSpPr>
        <p:spPr>
          <a:xfrm flipH="1" flipV="1">
            <a:off x="5495168" y="3138378"/>
            <a:ext cx="219172" cy="1219388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an 38">
            <a:extLst>
              <a:ext uri="{FF2B5EF4-FFF2-40B4-BE49-F238E27FC236}">
                <a16:creationId xmlns:a16="http://schemas.microsoft.com/office/drawing/2014/main" id="{3B4CA278-8F85-2116-405F-11AD9C07482D}"/>
              </a:ext>
            </a:extLst>
          </p:cNvPr>
          <p:cNvSpPr/>
          <p:nvPr/>
        </p:nvSpPr>
        <p:spPr>
          <a:xfrm>
            <a:off x="6676594" y="1910990"/>
            <a:ext cx="1101248" cy="1278516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Core data</a:t>
            </a:r>
          </a:p>
        </p:txBody>
      </p:sp>
      <p:sp>
        <p:nvSpPr>
          <p:cNvPr id="40" name="Can 39">
            <a:extLst>
              <a:ext uri="{FF2B5EF4-FFF2-40B4-BE49-F238E27FC236}">
                <a16:creationId xmlns:a16="http://schemas.microsoft.com/office/drawing/2014/main" id="{0B64B1E4-CFDA-D6B8-04CE-67357A8C0D18}"/>
              </a:ext>
            </a:extLst>
          </p:cNvPr>
          <p:cNvSpPr/>
          <p:nvPr/>
        </p:nvSpPr>
        <p:spPr>
          <a:xfrm>
            <a:off x="4884241" y="2280960"/>
            <a:ext cx="1221854" cy="857418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</a:p>
        </p:txBody>
      </p:sp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91F3D9DC-C5C5-C0C1-73C2-CD3299923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8378" y="1506062"/>
            <a:ext cx="914400" cy="91440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8ED526C0-3CCF-D2A8-9870-18EC09F48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2195" y="3573153"/>
            <a:ext cx="914400" cy="91440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6BDA4C-3B3E-6AF0-E717-9F0C3246C80B}"/>
              </a:ext>
            </a:extLst>
          </p:cNvPr>
          <p:cNvCxnSpPr>
            <a:cxnSpLocks/>
            <a:stCxn id="45" idx="1"/>
            <a:endCxn id="39" idx="4"/>
          </p:cNvCxnSpPr>
          <p:nvPr/>
        </p:nvCxnSpPr>
        <p:spPr>
          <a:xfrm flipH="1">
            <a:off x="7777842" y="1963262"/>
            <a:ext cx="2210536" cy="586986"/>
          </a:xfrm>
          <a:prstGeom prst="straightConnector1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5455FB0-00A6-E7E5-6618-796172B1E962}"/>
              </a:ext>
            </a:extLst>
          </p:cNvPr>
          <p:cNvCxnSpPr>
            <a:cxnSpLocks/>
            <a:endCxn id="39" idx="4"/>
          </p:cNvCxnSpPr>
          <p:nvPr/>
        </p:nvCxnSpPr>
        <p:spPr>
          <a:xfrm flipH="1" flipV="1">
            <a:off x="7777842" y="2550248"/>
            <a:ext cx="2531363" cy="1481376"/>
          </a:xfrm>
          <a:prstGeom prst="straightConnector1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1AAAB8E-2799-165F-8729-5A0F9BE27081}"/>
              </a:ext>
            </a:extLst>
          </p:cNvPr>
          <p:cNvSpPr txBox="1"/>
          <p:nvPr/>
        </p:nvSpPr>
        <p:spPr>
          <a:xfrm>
            <a:off x="8638510" y="835589"/>
            <a:ext cx="3510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real-time access to core data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605BDE7-D61A-8D12-2F68-9280F347A0C1}"/>
              </a:ext>
            </a:extLst>
          </p:cNvPr>
          <p:cNvSpPr txBox="1"/>
          <p:nvPr/>
        </p:nvSpPr>
        <p:spPr>
          <a:xfrm>
            <a:off x="7894854" y="4292456"/>
            <a:ext cx="3510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WIS2 box makes available core data for publication by Global Services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EA54405-EE80-60E1-5C25-E41AA97E7F6A}"/>
              </a:ext>
            </a:extLst>
          </p:cNvPr>
          <p:cNvSpPr txBox="1"/>
          <p:nvPr/>
        </p:nvSpPr>
        <p:spPr>
          <a:xfrm>
            <a:off x="558040" y="3100850"/>
            <a:ext cx="3510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WIS2 box makes available metadata to Global Services.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8AA4E13-B0DA-B7B0-4F49-728FA289F15A}"/>
              </a:ext>
            </a:extLst>
          </p:cNvPr>
          <p:cNvSpPr/>
          <p:nvPr/>
        </p:nvSpPr>
        <p:spPr>
          <a:xfrm>
            <a:off x="4995099" y="1364307"/>
            <a:ext cx="2878897" cy="38793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2">
                    <a:lumMod val="75000"/>
                  </a:schemeClr>
                </a:solidFill>
              </a:rPr>
              <a:t>Global Discovery Catalogue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F223D06-BE16-CE56-EA9C-FF6AFA5BB6DB}"/>
              </a:ext>
            </a:extLst>
          </p:cNvPr>
          <p:cNvCxnSpPr>
            <a:cxnSpLocks/>
          </p:cNvCxnSpPr>
          <p:nvPr/>
        </p:nvCxnSpPr>
        <p:spPr>
          <a:xfrm>
            <a:off x="7873996" y="1781372"/>
            <a:ext cx="2434484" cy="2119195"/>
          </a:xfrm>
          <a:prstGeom prst="straightConnector1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C479694-8BD7-B72B-CC05-D48E6B4FC9B7}"/>
              </a:ext>
            </a:extLst>
          </p:cNvPr>
          <p:cNvCxnSpPr>
            <a:cxnSpLocks/>
          </p:cNvCxnSpPr>
          <p:nvPr/>
        </p:nvCxnSpPr>
        <p:spPr>
          <a:xfrm>
            <a:off x="7930242" y="1558275"/>
            <a:ext cx="1945278" cy="252587"/>
          </a:xfrm>
          <a:prstGeom prst="straightConnector1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CE6F1AF-C48A-60E2-6BFF-D5544AEDF2F7}"/>
              </a:ext>
            </a:extLst>
          </p:cNvPr>
          <p:cNvSpPr txBox="1"/>
          <p:nvPr/>
        </p:nvSpPr>
        <p:spPr>
          <a:xfrm rot="409783">
            <a:off x="8329857" y="1426079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98EDB9-5204-289B-6E03-13058963C61F}"/>
              </a:ext>
            </a:extLst>
          </p:cNvPr>
          <p:cNvSpPr txBox="1"/>
          <p:nvPr/>
        </p:nvSpPr>
        <p:spPr>
          <a:xfrm rot="2325723">
            <a:off x="8853846" y="2730889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2936D0-6A99-ABCE-FDD9-50B727D38D84}"/>
              </a:ext>
            </a:extLst>
          </p:cNvPr>
          <p:cNvSpPr txBox="1"/>
          <p:nvPr/>
        </p:nvSpPr>
        <p:spPr>
          <a:xfrm>
            <a:off x="9399782" y="2406677"/>
            <a:ext cx="2584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600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can search the Global Discovery Catalogue or a </a:t>
            </a:r>
            <a:r>
              <a:rPr lang="en-CH" sz="1600" b="1" i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 </a:t>
            </a:r>
            <a:r>
              <a:rPr lang="en-US" sz="1600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</a:t>
            </a:r>
            <a:r>
              <a:rPr lang="en-CH" sz="1600" b="1" i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</a:t>
            </a:r>
            <a:endParaRPr lang="en-CH" sz="1600" b="1" i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8EDED6B-3AF8-376C-A654-7AB8BA0881F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5434489" y="1752243"/>
            <a:ext cx="1000059" cy="515657"/>
          </a:xfrm>
          <a:prstGeom prst="straightConnector1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0F57CFC-439B-FF12-14B3-A314E6A2ABFF}"/>
              </a:ext>
            </a:extLst>
          </p:cNvPr>
          <p:cNvSpPr txBox="1"/>
          <p:nvPr/>
        </p:nvSpPr>
        <p:spPr>
          <a:xfrm rot="19880408">
            <a:off x="5505560" y="1729882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harvest</a:t>
            </a:r>
          </a:p>
        </p:txBody>
      </p:sp>
    </p:spTree>
    <p:extLst>
      <p:ext uri="{BB962C8B-B14F-4D97-AF65-F5344CB8AC3E}">
        <p14:creationId xmlns:p14="http://schemas.microsoft.com/office/powerpoint/2010/main" val="225642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0" grpId="0" animBg="1"/>
      <p:bldP spid="65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D748A9-0D5A-8FB8-26A2-34CC1CB8C22C}"/>
              </a:ext>
            </a:extLst>
          </p:cNvPr>
          <p:cNvSpPr/>
          <p:nvPr/>
        </p:nvSpPr>
        <p:spPr>
          <a:xfrm>
            <a:off x="-53788" y="-13415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Publish: </a:t>
            </a:r>
            <a:r>
              <a:rPr lang="en-CH" sz="3200" b="1"/>
              <a:t>WIS2 </a:t>
            </a:r>
            <a:r>
              <a:rPr lang="en-CH" sz="3200" b="1" dirty="0"/>
              <a:t>in a box can support National needs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07E87-5BDC-963F-CDE2-31E3D0E2D5DF}"/>
              </a:ext>
            </a:extLst>
          </p:cNvPr>
          <p:cNvSpPr txBox="1"/>
          <p:nvPr/>
        </p:nvSpPr>
        <p:spPr>
          <a:xfrm>
            <a:off x="287401" y="1313793"/>
            <a:ext cx="38536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800" b="1" i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WIS2 </a:t>
            </a:r>
            <a:r>
              <a:rPr lang="en-US" sz="2800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CH" sz="2800" b="1" i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 </a:t>
            </a:r>
            <a:r>
              <a:rPr lang="en-CH" sz="2800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support National data exchange needs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8888345-78F3-BDD2-57F5-D225E276C79F}"/>
              </a:ext>
            </a:extLst>
          </p:cNvPr>
          <p:cNvSpPr/>
          <p:nvPr/>
        </p:nvSpPr>
        <p:spPr>
          <a:xfrm>
            <a:off x="4462955" y="995884"/>
            <a:ext cx="3853676" cy="22839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H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WIS2 Global Services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ACAF3EB-F64D-D5A4-BDA8-166D5B77B64F}"/>
              </a:ext>
            </a:extLst>
          </p:cNvPr>
          <p:cNvSpPr/>
          <p:nvPr/>
        </p:nvSpPr>
        <p:spPr>
          <a:xfrm>
            <a:off x="4782866" y="3737009"/>
            <a:ext cx="3114999" cy="219333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CH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WIS2 box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690A4D6F-CB7F-C95F-AB19-3AD7DDCF5960}"/>
              </a:ext>
            </a:extLst>
          </p:cNvPr>
          <p:cNvSpPr/>
          <p:nvPr/>
        </p:nvSpPr>
        <p:spPr>
          <a:xfrm>
            <a:off x="6443842" y="4001875"/>
            <a:ext cx="1248049" cy="1278516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CH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</a:t>
            </a:r>
          </a:p>
          <a:p>
            <a:pPr algn="ctr"/>
            <a:r>
              <a:rPr lang="en-CH" sz="11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(authentication required)</a:t>
            </a:r>
          </a:p>
        </p:txBody>
      </p:sp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91F3D9DC-C5C5-C0C1-73C2-CD3299923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8378" y="1506062"/>
            <a:ext cx="914400" cy="91440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8ED526C0-3CCF-D2A8-9870-18EC09F48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0270" y="3443367"/>
            <a:ext cx="914400" cy="91440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6BDA4C-3B3E-6AF0-E717-9F0C3246C80B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7763841" y="1951108"/>
            <a:ext cx="2224537" cy="12154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5455FB0-00A6-E7E5-6618-796172B1E962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7649256" y="2371945"/>
            <a:ext cx="2751014" cy="1528622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1AAAB8E-2799-165F-8729-5A0F9BE27081}"/>
              </a:ext>
            </a:extLst>
          </p:cNvPr>
          <p:cNvSpPr txBox="1"/>
          <p:nvPr/>
        </p:nvSpPr>
        <p:spPr>
          <a:xfrm>
            <a:off x="9276017" y="2348311"/>
            <a:ext cx="2751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</a:p>
          <a:p>
            <a:pPr algn="ctr"/>
            <a:r>
              <a:rPr lang="en-CH" b="1" i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Authori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CH" b="1" i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ation </a:t>
            </a:r>
            <a:endParaRPr lang="en-CH" b="1" i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H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real-time access to restricted data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605BDE7-D61A-8D12-2F68-9280F347A0C1}"/>
              </a:ext>
            </a:extLst>
          </p:cNvPr>
          <p:cNvSpPr txBox="1"/>
          <p:nvPr/>
        </p:nvSpPr>
        <p:spPr>
          <a:xfrm>
            <a:off x="7965646" y="4827901"/>
            <a:ext cx="3510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i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WIS2 </a:t>
            </a:r>
            <a:r>
              <a:rPr lang="en-US" sz="2400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CH" sz="2400" b="1" i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 </a:t>
            </a:r>
            <a:r>
              <a:rPr lang="en-CH" sz="2400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makes available restricted data for National use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EA54405-EE80-60E1-5C25-E41AA97E7F6A}"/>
              </a:ext>
            </a:extLst>
          </p:cNvPr>
          <p:cNvSpPr txBox="1"/>
          <p:nvPr/>
        </p:nvSpPr>
        <p:spPr>
          <a:xfrm>
            <a:off x="978383" y="3872799"/>
            <a:ext cx="3510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i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WIS2 </a:t>
            </a:r>
            <a:r>
              <a:rPr lang="en-US" sz="2400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CH" sz="2400" b="1" i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 </a:t>
            </a:r>
            <a:r>
              <a:rPr lang="en-CH" sz="2400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a broker to notify subscribed Global Services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D4B4A5-0B5B-40D4-3466-3D1402A71255}"/>
              </a:ext>
            </a:extLst>
          </p:cNvPr>
          <p:cNvSpPr/>
          <p:nvPr/>
        </p:nvSpPr>
        <p:spPr>
          <a:xfrm>
            <a:off x="6212227" y="1760800"/>
            <a:ext cx="1497779" cy="3985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2">
                    <a:lumMod val="75000"/>
                  </a:schemeClr>
                </a:solidFill>
              </a:rPr>
              <a:t>Global Broker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6D33C6-68F5-5969-D17D-82F484B031BD}"/>
              </a:ext>
            </a:extLst>
          </p:cNvPr>
          <p:cNvSpPr/>
          <p:nvPr/>
        </p:nvSpPr>
        <p:spPr>
          <a:xfrm>
            <a:off x="4890357" y="4158475"/>
            <a:ext cx="1497779" cy="3985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solidFill>
                  <a:schemeClr val="tx2">
                    <a:lumMod val="75000"/>
                  </a:schemeClr>
                </a:solidFill>
              </a:rPr>
              <a:t>MQTT Broker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0A00B1-2F80-7E62-28CE-536E728572C2}"/>
              </a:ext>
            </a:extLst>
          </p:cNvPr>
          <p:cNvCxnSpPr>
            <a:cxnSpLocks/>
            <a:stCxn id="22" idx="0"/>
            <a:endCxn id="3" idx="2"/>
          </p:cNvCxnSpPr>
          <p:nvPr/>
        </p:nvCxnSpPr>
        <p:spPr>
          <a:xfrm flipV="1">
            <a:off x="5639247" y="2159384"/>
            <a:ext cx="1321870" cy="1999091"/>
          </a:xfrm>
          <a:prstGeom prst="straightConnector1">
            <a:avLst/>
          </a:prstGeom>
          <a:ln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98FE921-8896-E91E-00C8-3372A4D6DDFB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7220810" y="1963262"/>
            <a:ext cx="2767568" cy="198702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282D85B-3CE1-1BB9-4B57-AA06CC00B12D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7723397" y="3900567"/>
            <a:ext cx="2676873" cy="804112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2C0CEA5-E9CC-7BF7-6CEE-740AB32CBD4E}"/>
              </a:ext>
            </a:extLst>
          </p:cNvPr>
          <p:cNvSpPr txBox="1"/>
          <p:nvPr/>
        </p:nvSpPr>
        <p:spPr>
          <a:xfrm rot="19535978">
            <a:off x="8725516" y="225232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3BECD8-CE44-C239-98B3-D2431047F407}"/>
              </a:ext>
            </a:extLst>
          </p:cNvPr>
          <p:cNvSpPr txBox="1"/>
          <p:nvPr/>
        </p:nvSpPr>
        <p:spPr>
          <a:xfrm rot="18071846">
            <a:off x="5885286" y="268805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subscribe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D1BBA8-3167-C3DD-0ECB-830D94FE4EDA}"/>
              </a:ext>
            </a:extLst>
          </p:cNvPr>
          <p:cNvSpPr txBox="1"/>
          <p:nvPr/>
        </p:nvSpPr>
        <p:spPr>
          <a:xfrm rot="1860606">
            <a:off x="7904416" y="2504838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subscribe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0D10CC-1DD6-28FE-B992-846DED7BBE5F}"/>
              </a:ext>
            </a:extLst>
          </p:cNvPr>
          <p:cNvSpPr txBox="1"/>
          <p:nvPr/>
        </p:nvSpPr>
        <p:spPr>
          <a:xfrm>
            <a:off x="8450021" y="1687212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subscribe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A50305-3789-DDCD-A33C-382F7FF06F55}"/>
              </a:ext>
            </a:extLst>
          </p:cNvPr>
          <p:cNvSpPr txBox="1"/>
          <p:nvPr/>
        </p:nvSpPr>
        <p:spPr>
          <a:xfrm rot="20526055">
            <a:off x="8505593" y="405022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28D9DE-A825-422A-2FFB-4F105530B325}"/>
              </a:ext>
            </a:extLst>
          </p:cNvPr>
          <p:cNvSpPr/>
          <p:nvPr/>
        </p:nvSpPr>
        <p:spPr>
          <a:xfrm>
            <a:off x="9350158" y="2332471"/>
            <a:ext cx="2554442" cy="1216169"/>
          </a:xfrm>
          <a:prstGeom prst="roundRect">
            <a:avLst/>
          </a:prstGeom>
          <a:solidFill>
            <a:srgbClr val="FF000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95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theme/theme1.xml><?xml version="1.0" encoding="utf-8"?>
<a:theme xmlns:a="http://schemas.openxmlformats.org/drawingml/2006/main" name="WMO_BLUE_Powerpoint_en_f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316211c-4a92-46f9-9375-802e528178b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4DA2BE25AB9B4F845A1DC341712088" ma:contentTypeVersion="15" ma:contentTypeDescription="Create a new document." ma:contentTypeScope="" ma:versionID="94df9b8fbfafc860e52db64f7e9d7881">
  <xsd:schema xmlns:xsd="http://www.w3.org/2001/XMLSchema" xmlns:xs="http://www.w3.org/2001/XMLSchema" xmlns:p="http://schemas.microsoft.com/office/2006/metadata/properties" xmlns:ns3="c316211c-4a92-46f9-9375-802e528178bc" xmlns:ns4="a3e00b57-4a46-463c-8c2b-662f7bee4c43" targetNamespace="http://schemas.microsoft.com/office/2006/metadata/properties" ma:root="true" ma:fieldsID="7398c2d499562a16f71db52255598aad" ns3:_="" ns4:_="">
    <xsd:import namespace="c316211c-4a92-46f9-9375-802e528178bc"/>
    <xsd:import namespace="a3e00b57-4a46-463c-8c2b-662f7bee4c4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16211c-4a92-46f9-9375-802e528178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e00b57-4a46-463c-8c2b-662f7bee4c4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258279-C602-426F-885A-3D23AED4E291}">
  <ds:schemaRefs>
    <ds:schemaRef ds:uri="a3e00b57-4a46-463c-8c2b-662f7bee4c43"/>
    <ds:schemaRef ds:uri="c316211c-4a92-46f9-9375-802e528178b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4839A87-91B8-4AA6-AEFB-05B6EBE296D8}">
  <ds:schemaRefs>
    <ds:schemaRef ds:uri="a3e00b57-4a46-463c-8c2b-662f7bee4c43"/>
    <ds:schemaRef ds:uri="c316211c-4a92-46f9-9375-802e528178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AB6DC80-67D9-4E9C-B0CC-148EF0497A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WMO_BLUE_Powerpoint_en_fr</Template>
  <TotalTime>12096</TotalTime>
  <Words>1055</Words>
  <Application>Microsoft Macintosh PowerPoint</Application>
  <PresentationFormat>Widescreen</PresentationFormat>
  <Paragraphs>302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.Apple Color Emoji UI</vt:lpstr>
      <vt:lpstr>Arial</vt:lpstr>
      <vt:lpstr>Calibri</vt:lpstr>
      <vt:lpstr>Courier New</vt:lpstr>
      <vt:lpstr>Lato</vt:lpstr>
      <vt:lpstr>WMO_BLUE_Powerpoint_en_fr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World Meteorological Organization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WIS2 in a box</dc:title>
  <dc:subject/>
  <dc:creator>Hassan Haddouch</dc:creator>
  <cp:keywords/>
  <dc:description/>
  <cp:lastModifiedBy>Tom Kralidis</cp:lastModifiedBy>
  <cp:revision>21</cp:revision>
  <cp:lastPrinted>2022-09-30T15:58:20Z</cp:lastPrinted>
  <dcterms:created xsi:type="dcterms:W3CDTF">2018-03-12T08:33:49Z</dcterms:created>
  <dcterms:modified xsi:type="dcterms:W3CDTF">2023-03-22T20:42:29Z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bfb733f-faef-464c-9b6d-731b56f94973_Enabled">
    <vt:lpwstr>true</vt:lpwstr>
  </property>
  <property fmtid="{D5CDD505-2E9C-101B-9397-08002B2CF9AE}" pid="3" name="MSIP_Label_1bfb733f-faef-464c-9b6d-731b56f94973_SetDate">
    <vt:lpwstr>2021-09-10T14:28:53Z</vt:lpwstr>
  </property>
  <property fmtid="{D5CDD505-2E9C-101B-9397-08002B2CF9AE}" pid="4" name="MSIP_Label_1bfb733f-faef-464c-9b6d-731b56f94973_Method">
    <vt:lpwstr>Standard</vt:lpwstr>
  </property>
  <property fmtid="{D5CDD505-2E9C-101B-9397-08002B2CF9AE}" pid="5" name="MSIP_Label_1bfb733f-faef-464c-9b6d-731b56f94973_Name">
    <vt:lpwstr>Unclass - Non-Classifié</vt:lpwstr>
  </property>
  <property fmtid="{D5CDD505-2E9C-101B-9397-08002B2CF9AE}" pid="6" name="MSIP_Label_1bfb733f-faef-464c-9b6d-731b56f94973_SiteId">
    <vt:lpwstr>1594fdae-a1d9-4405-915d-011467234338</vt:lpwstr>
  </property>
  <property fmtid="{D5CDD505-2E9C-101B-9397-08002B2CF9AE}" pid="7" name="MSIP_Label_1bfb733f-faef-464c-9b6d-731b56f94973_ActionId">
    <vt:lpwstr>217555dd-f7ca-4312-9068-000074783adc</vt:lpwstr>
  </property>
  <property fmtid="{D5CDD505-2E9C-101B-9397-08002B2CF9AE}" pid="8" name="ContentTypeId">
    <vt:lpwstr>0x010100904DA2BE25AB9B4F845A1DC341712088</vt:lpwstr>
  </property>
</Properties>
</file>